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4" r:id="rId2"/>
    <p:sldId id="282" r:id="rId3"/>
    <p:sldId id="276" r:id="rId4"/>
    <p:sldId id="289" r:id="rId5"/>
    <p:sldId id="270" r:id="rId6"/>
    <p:sldId id="275" r:id="rId7"/>
    <p:sldId id="284" r:id="rId8"/>
    <p:sldId id="285" r:id="rId9"/>
    <p:sldId id="286" r:id="rId10"/>
    <p:sldId id="291" r:id="rId11"/>
    <p:sldId id="292" r:id="rId12"/>
    <p:sldId id="287" r:id="rId13"/>
    <p:sldId id="288" r:id="rId14"/>
  </p:sldIdLst>
  <p:sldSz cx="9144000" cy="6858000" type="screen4x3"/>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79115" autoAdjust="0"/>
  </p:normalViewPr>
  <p:slideViewPr>
    <p:cSldViewPr>
      <p:cViewPr varScale="1">
        <p:scale>
          <a:sx n="59" d="100"/>
          <a:sy n="59" d="100"/>
        </p:scale>
        <p:origin x="1710" y="66"/>
      </p:cViewPr>
      <p:guideLst>
        <p:guide orient="horz" pos="2160"/>
        <p:guide pos="2880"/>
      </p:guideLst>
    </p:cSldViewPr>
  </p:slideViewPr>
  <p:outlineViewPr>
    <p:cViewPr>
      <p:scale>
        <a:sx n="33" d="100"/>
        <a:sy n="33" d="100"/>
      </p:scale>
      <p:origin x="0" y="-134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DAD90C-4D66-4F6E-B64E-238A00B1C20A}" type="datetimeFigureOut">
              <a:rPr lang="es-ES" smtClean="0"/>
              <a:t>13/05/2019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435B29-DC7F-466D-ADB3-AA1B00979EDA}" type="slidenum">
              <a:rPr lang="es-ES" smtClean="0"/>
              <a:t>‹Nº›</a:t>
            </a:fld>
            <a:endParaRPr lang="es-ES"/>
          </a:p>
        </p:txBody>
      </p:sp>
    </p:spTree>
    <p:extLst>
      <p:ext uri="{BB962C8B-B14F-4D97-AF65-F5344CB8AC3E}">
        <p14:creationId xmlns:p14="http://schemas.microsoft.com/office/powerpoint/2010/main" val="3590969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3</a:t>
            </a:fld>
            <a:endParaRPr lang="es-ES"/>
          </a:p>
        </p:txBody>
      </p:sp>
    </p:spTree>
    <p:extLst>
      <p:ext uri="{BB962C8B-B14F-4D97-AF65-F5344CB8AC3E}">
        <p14:creationId xmlns:p14="http://schemas.microsoft.com/office/powerpoint/2010/main" val="84976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13</a:t>
            </a:fld>
            <a:endParaRPr lang="es-ES"/>
          </a:p>
        </p:txBody>
      </p:sp>
    </p:spTree>
    <p:extLst>
      <p:ext uri="{BB962C8B-B14F-4D97-AF65-F5344CB8AC3E}">
        <p14:creationId xmlns:p14="http://schemas.microsoft.com/office/powerpoint/2010/main" val="3471968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HN" dirty="0" smtClean="0"/>
              <a:t>Información sobre proyectos de</a:t>
            </a:r>
            <a:r>
              <a:rPr lang="es-HN" baseline="0" dirty="0" smtClean="0"/>
              <a:t> investigación conjunto:</a:t>
            </a:r>
          </a:p>
          <a:p>
            <a:r>
              <a:rPr lang="es-HN" baseline="0" dirty="0" smtClean="0"/>
              <a:t>Hay 9 proyectos actualmente en ejecución</a:t>
            </a:r>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5</a:t>
            </a:fld>
            <a:endParaRPr lang="es-ES"/>
          </a:p>
        </p:txBody>
      </p:sp>
    </p:spTree>
    <p:extLst>
      <p:ext uri="{BB962C8B-B14F-4D97-AF65-F5344CB8AC3E}">
        <p14:creationId xmlns:p14="http://schemas.microsoft.com/office/powerpoint/2010/main" val="2739577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6</a:t>
            </a:fld>
            <a:endParaRPr lang="es-ES"/>
          </a:p>
        </p:txBody>
      </p:sp>
    </p:spTree>
    <p:extLst>
      <p:ext uri="{BB962C8B-B14F-4D97-AF65-F5344CB8AC3E}">
        <p14:creationId xmlns:p14="http://schemas.microsoft.com/office/powerpoint/2010/main" val="3348405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7</a:t>
            </a:fld>
            <a:endParaRPr lang="es-ES"/>
          </a:p>
        </p:txBody>
      </p:sp>
    </p:spTree>
    <p:extLst>
      <p:ext uri="{BB962C8B-B14F-4D97-AF65-F5344CB8AC3E}">
        <p14:creationId xmlns:p14="http://schemas.microsoft.com/office/powerpoint/2010/main" val="3548176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8</a:t>
            </a:fld>
            <a:endParaRPr lang="es-ES"/>
          </a:p>
        </p:txBody>
      </p:sp>
    </p:spTree>
    <p:extLst>
      <p:ext uri="{BB962C8B-B14F-4D97-AF65-F5344CB8AC3E}">
        <p14:creationId xmlns:p14="http://schemas.microsoft.com/office/powerpoint/2010/main" val="1651587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9</a:t>
            </a:fld>
            <a:endParaRPr lang="es-ES"/>
          </a:p>
        </p:txBody>
      </p:sp>
    </p:spTree>
    <p:extLst>
      <p:ext uri="{BB962C8B-B14F-4D97-AF65-F5344CB8AC3E}">
        <p14:creationId xmlns:p14="http://schemas.microsoft.com/office/powerpoint/2010/main" val="2029647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10</a:t>
            </a:fld>
            <a:endParaRPr lang="es-ES"/>
          </a:p>
        </p:txBody>
      </p:sp>
    </p:spTree>
    <p:extLst>
      <p:ext uri="{BB962C8B-B14F-4D97-AF65-F5344CB8AC3E}">
        <p14:creationId xmlns:p14="http://schemas.microsoft.com/office/powerpoint/2010/main" val="3939594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11</a:t>
            </a:fld>
            <a:endParaRPr lang="es-ES"/>
          </a:p>
        </p:txBody>
      </p:sp>
    </p:spTree>
    <p:extLst>
      <p:ext uri="{BB962C8B-B14F-4D97-AF65-F5344CB8AC3E}">
        <p14:creationId xmlns:p14="http://schemas.microsoft.com/office/powerpoint/2010/main" val="2995287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3435B29-DC7F-466D-ADB3-AA1B00979EDA}" type="slidenum">
              <a:rPr lang="es-ES" smtClean="0"/>
              <a:t>12</a:t>
            </a:fld>
            <a:endParaRPr lang="es-ES"/>
          </a:p>
        </p:txBody>
      </p:sp>
    </p:spTree>
    <p:extLst>
      <p:ext uri="{BB962C8B-B14F-4D97-AF65-F5344CB8AC3E}">
        <p14:creationId xmlns:p14="http://schemas.microsoft.com/office/powerpoint/2010/main" val="2387005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HN"/>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HN"/>
          </a:p>
        </p:txBody>
      </p:sp>
      <p:sp>
        <p:nvSpPr>
          <p:cNvPr id="4" name="3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702118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2025831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HN"/>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2715909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175380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HN"/>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157762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5" name="4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1589582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HN"/>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7" name="6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8" name="7 Marcador de pie de página"/>
          <p:cNvSpPr>
            <a:spLocks noGrp="1"/>
          </p:cNvSpPr>
          <p:nvPr>
            <p:ph type="ftr" sz="quarter" idx="11"/>
          </p:nvPr>
        </p:nvSpPr>
        <p:spPr/>
        <p:txBody>
          <a:bodyPr/>
          <a:lstStyle/>
          <a:p>
            <a:endParaRPr lang="es-HN"/>
          </a:p>
        </p:txBody>
      </p:sp>
      <p:sp>
        <p:nvSpPr>
          <p:cNvPr id="9" name="8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396518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4" name="3 Marcador de pie de página"/>
          <p:cNvSpPr>
            <a:spLocks noGrp="1"/>
          </p:cNvSpPr>
          <p:nvPr>
            <p:ph type="ftr" sz="quarter" idx="11"/>
          </p:nvPr>
        </p:nvSpPr>
        <p:spPr/>
        <p:txBody>
          <a:bodyPr/>
          <a:lstStyle/>
          <a:p>
            <a:endParaRPr lang="es-HN"/>
          </a:p>
        </p:txBody>
      </p:sp>
      <p:sp>
        <p:nvSpPr>
          <p:cNvPr id="5" name="4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916933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3" name="2 Marcador de pie de página"/>
          <p:cNvSpPr>
            <a:spLocks noGrp="1"/>
          </p:cNvSpPr>
          <p:nvPr>
            <p:ph type="ftr" sz="quarter" idx="11"/>
          </p:nvPr>
        </p:nvSpPr>
        <p:spPr/>
        <p:txBody>
          <a:bodyPr/>
          <a:lstStyle/>
          <a:p>
            <a:endParaRPr lang="es-HN"/>
          </a:p>
        </p:txBody>
      </p:sp>
      <p:sp>
        <p:nvSpPr>
          <p:cNvPr id="4" name="3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2022304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HN"/>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373436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HN"/>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HN"/>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F7AE99-606D-41C8-B20B-ECCF63056AAB}" type="datetimeFigureOut">
              <a:rPr lang="es-HN" smtClean="0"/>
              <a:t>13/5/2019</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7800CBD3-967A-4E3E-B551-3D4166298066}" type="slidenum">
              <a:rPr lang="es-HN" smtClean="0"/>
              <a:t>‹Nº›</a:t>
            </a:fld>
            <a:endParaRPr lang="es-HN"/>
          </a:p>
        </p:txBody>
      </p:sp>
    </p:spTree>
    <p:extLst>
      <p:ext uri="{BB962C8B-B14F-4D97-AF65-F5344CB8AC3E}">
        <p14:creationId xmlns:p14="http://schemas.microsoft.com/office/powerpoint/2010/main" val="270421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HN"/>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F7AE99-606D-41C8-B20B-ECCF63056AAB}" type="datetimeFigureOut">
              <a:rPr lang="es-HN" smtClean="0"/>
              <a:t>13/5/2019</a:t>
            </a:fld>
            <a:endParaRPr lang="es-HN"/>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HN"/>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0CBD3-967A-4E3E-B551-3D4166298066}" type="slidenum">
              <a:rPr lang="es-HN" smtClean="0"/>
              <a:t>‹Nº›</a:t>
            </a:fld>
            <a:endParaRPr lang="es-HN"/>
          </a:p>
        </p:txBody>
      </p:sp>
    </p:spTree>
    <p:extLst>
      <p:ext uri="{BB962C8B-B14F-4D97-AF65-F5344CB8AC3E}">
        <p14:creationId xmlns:p14="http://schemas.microsoft.com/office/powerpoint/2010/main" val="1299968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txBox="1">
            <a:spLocks/>
          </p:cNvSpPr>
          <p:nvPr/>
        </p:nvSpPr>
        <p:spPr>
          <a:xfrm>
            <a:off x="251519" y="2348880"/>
            <a:ext cx="8892479"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HN" sz="6000" b="1" dirty="0">
              <a:solidFill>
                <a:schemeClr val="tx2"/>
              </a:solidFill>
            </a:endParaRPr>
          </a:p>
        </p:txBody>
      </p:sp>
      <p:sp>
        <p:nvSpPr>
          <p:cNvPr id="2" name="1 Rectángulo"/>
          <p:cNvSpPr/>
          <p:nvPr/>
        </p:nvSpPr>
        <p:spPr>
          <a:xfrm>
            <a:off x="1781434" y="1844824"/>
            <a:ext cx="5832648" cy="2246769"/>
          </a:xfrm>
          <a:prstGeom prst="rect">
            <a:avLst/>
          </a:prstGeom>
        </p:spPr>
        <p:txBody>
          <a:bodyPr wrap="square">
            <a:spAutoFit/>
          </a:bodyPr>
          <a:lstStyle/>
          <a:p>
            <a:pPr algn="ctr"/>
            <a:r>
              <a:rPr lang="es-MX" sz="2800" b="1" dirty="0" smtClean="0">
                <a:cs typeface="Arial" panose="020B0604020202020204" pitchFamily="34" charset="0"/>
              </a:rPr>
              <a:t> </a:t>
            </a:r>
            <a:r>
              <a:rPr lang="es-MX" sz="2800" b="1" dirty="0">
                <a:cs typeface="Arial" panose="020B0604020202020204" pitchFamily="34" charset="0"/>
              </a:rPr>
              <a:t>COMISION DE APOYO EN LA BUSQUEDA DE COOPERACION </a:t>
            </a:r>
            <a:r>
              <a:rPr lang="es-MX" sz="2800" b="1" dirty="0" smtClean="0">
                <a:cs typeface="Arial" panose="020B0604020202020204" pitchFamily="34" charset="0"/>
              </a:rPr>
              <a:t>INTERNACIONAL</a:t>
            </a:r>
          </a:p>
          <a:p>
            <a:pPr algn="ctr"/>
            <a:r>
              <a:rPr lang="es-MX" sz="2800" b="1" dirty="0" smtClean="0">
                <a:cs typeface="Arial" panose="020B0604020202020204" pitchFamily="34" charset="0"/>
              </a:rPr>
              <a:t>UNAH , UPNFM, UNACIFOR, UNA, UES y USAC:</a:t>
            </a:r>
            <a:endParaRPr lang="es-HN" sz="2800" dirty="0">
              <a:cs typeface="Arial" panose="020B0604020202020204" pitchFamily="34" charset="0"/>
            </a:endParaRPr>
          </a:p>
        </p:txBody>
      </p:sp>
    </p:spTree>
    <p:extLst>
      <p:ext uri="{BB962C8B-B14F-4D97-AF65-F5344CB8AC3E}">
        <p14:creationId xmlns:p14="http://schemas.microsoft.com/office/powerpoint/2010/main" val="566422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a:spLocks noGrp="1"/>
          </p:cNvSpPr>
          <p:nvPr>
            <p:ph type="title"/>
          </p:nvPr>
        </p:nvSpPr>
        <p:spPr>
          <a:xfrm>
            <a:off x="611560" y="-315416"/>
            <a:ext cx="8075240" cy="1944216"/>
          </a:xfrm>
        </p:spPr>
        <p:txBody>
          <a:bodyPr>
            <a:normAutofit fontScale="90000"/>
          </a:bodyPr>
          <a:lstStyle/>
          <a:p>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HN" sz="2700" dirty="0"/>
              <a:t/>
            </a:r>
            <a:br>
              <a:rPr lang="es-HN" sz="2700" dirty="0"/>
            </a:br>
            <a:r>
              <a:rPr lang="es-HN" sz="2700" dirty="0"/>
              <a:t/>
            </a:r>
            <a:br>
              <a:rPr lang="es-HN" sz="2700" dirty="0"/>
            </a:br>
            <a:r>
              <a:rPr lang="es-MX" sz="3200" dirty="0"/>
              <a:t> </a:t>
            </a:r>
            <a:r>
              <a:rPr lang="es-HN" sz="3200" dirty="0"/>
              <a:t/>
            </a:r>
            <a:br>
              <a:rPr lang="es-HN" sz="3200" dirty="0"/>
            </a:br>
            <a:endParaRPr lang="es-HN" sz="3100" b="1" dirty="0"/>
          </a:p>
        </p:txBody>
      </p:sp>
      <p:sp>
        <p:nvSpPr>
          <p:cNvPr id="10" name="2 Marcador de contenido"/>
          <p:cNvSpPr txBox="1">
            <a:spLocks/>
          </p:cNvSpPr>
          <p:nvPr/>
        </p:nvSpPr>
        <p:spPr>
          <a:xfrm>
            <a:off x="457200" y="2060848"/>
            <a:ext cx="8075240" cy="40653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HN" dirty="0"/>
          </a:p>
        </p:txBody>
      </p:sp>
      <p:sp>
        <p:nvSpPr>
          <p:cNvPr id="2" name="Marcador de contenido 1"/>
          <p:cNvSpPr>
            <a:spLocks noGrp="1"/>
          </p:cNvSpPr>
          <p:nvPr>
            <p:ph idx="1"/>
          </p:nvPr>
        </p:nvSpPr>
        <p:spPr>
          <a:xfrm>
            <a:off x="323528" y="188640"/>
            <a:ext cx="8640960" cy="5832649"/>
          </a:xfrm>
        </p:spPr>
        <p:txBody>
          <a:bodyPr>
            <a:normAutofit/>
          </a:bodyPr>
          <a:lstStyle/>
          <a:p>
            <a:pPr marL="0" indent="0">
              <a:buNone/>
            </a:pPr>
            <a:r>
              <a:rPr lang="es-MX" sz="2600" b="1" dirty="0" smtClean="0">
                <a:latin typeface="Cambria" panose="02040503050406030204" pitchFamily="18" charset="0"/>
              </a:rPr>
              <a:t>Formación de </a:t>
            </a:r>
            <a:r>
              <a:rPr lang="es-ES" sz="2600" b="1" i="1" dirty="0">
                <a:latin typeface="Cambria" panose="02040503050406030204" pitchFamily="18" charset="0"/>
              </a:rPr>
              <a:t>alumnos: </a:t>
            </a:r>
            <a:r>
              <a:rPr lang="es-HN" sz="2600" dirty="0">
                <a:latin typeface="Cambria" panose="02040503050406030204" pitchFamily="18" charset="0"/>
              </a:rPr>
              <a:t>Cada universidad seleccionará un grupo o sección piloto de estudiantes, los cuales recibirán el curso básico y posteriormente una formación especializada en idioma inglés para luego recibir las asignaturas que sean diseñadas e impartidas por los profesores que se formaron anteriormente</a:t>
            </a:r>
            <a:r>
              <a:rPr lang="es-HN" sz="2600" dirty="0" smtClean="0">
                <a:latin typeface="Cambria" panose="02040503050406030204" pitchFamily="18" charset="0"/>
              </a:rPr>
              <a:t>.</a:t>
            </a:r>
          </a:p>
          <a:p>
            <a:pPr marL="0" indent="0">
              <a:buNone/>
            </a:pPr>
            <a:r>
              <a:rPr lang="es-ES" sz="2600" b="1" i="1" dirty="0">
                <a:latin typeface="Cambria" panose="02040503050406030204" pitchFamily="18" charset="0"/>
              </a:rPr>
              <a:t>Pasantía para estudiantes: </a:t>
            </a:r>
            <a:r>
              <a:rPr lang="es-HN" sz="2600" dirty="0">
                <a:latin typeface="Cambria" panose="02040503050406030204" pitchFamily="18" charset="0"/>
              </a:rPr>
              <a:t>Del grupo piloto de estudiantes, se seleccionará a 2 estudiantes que hayan destacado académicamente para participar en una pasantía en una universidad de habla inglesa para fortalecer sus capacidades en el idioma inglés.</a:t>
            </a:r>
          </a:p>
          <a:p>
            <a:pPr marL="0" indent="0">
              <a:buNone/>
            </a:pPr>
            <a:endParaRPr lang="es-HN" dirty="0"/>
          </a:p>
        </p:txBody>
      </p:sp>
    </p:spTree>
    <p:extLst>
      <p:ext uri="{BB962C8B-B14F-4D97-AF65-F5344CB8AC3E}">
        <p14:creationId xmlns:p14="http://schemas.microsoft.com/office/powerpoint/2010/main" val="1585426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a:spLocks noGrp="1"/>
          </p:cNvSpPr>
          <p:nvPr>
            <p:ph type="title"/>
          </p:nvPr>
        </p:nvSpPr>
        <p:spPr>
          <a:xfrm>
            <a:off x="611560" y="-315416"/>
            <a:ext cx="8075240" cy="1944216"/>
          </a:xfrm>
        </p:spPr>
        <p:txBody>
          <a:bodyPr>
            <a:normAutofit fontScale="90000"/>
          </a:bodyPr>
          <a:lstStyle/>
          <a:p>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HN" sz="2700" dirty="0"/>
              <a:t/>
            </a:r>
            <a:br>
              <a:rPr lang="es-HN" sz="2700" dirty="0"/>
            </a:br>
            <a:r>
              <a:rPr lang="es-HN" sz="2700" dirty="0"/>
              <a:t/>
            </a:r>
            <a:br>
              <a:rPr lang="es-HN" sz="2700" dirty="0"/>
            </a:br>
            <a:r>
              <a:rPr lang="es-MX" sz="3200" dirty="0"/>
              <a:t> </a:t>
            </a:r>
            <a:r>
              <a:rPr lang="es-HN" sz="3200" dirty="0"/>
              <a:t/>
            </a:r>
            <a:br>
              <a:rPr lang="es-HN" sz="3200" dirty="0"/>
            </a:br>
            <a:endParaRPr lang="es-HN" sz="3100" b="1" dirty="0"/>
          </a:p>
        </p:txBody>
      </p:sp>
      <p:sp>
        <p:nvSpPr>
          <p:cNvPr id="10" name="2 Marcador de contenido"/>
          <p:cNvSpPr txBox="1">
            <a:spLocks/>
          </p:cNvSpPr>
          <p:nvPr/>
        </p:nvSpPr>
        <p:spPr>
          <a:xfrm>
            <a:off x="457200" y="2060848"/>
            <a:ext cx="8075240" cy="40653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HN" dirty="0"/>
          </a:p>
        </p:txBody>
      </p:sp>
      <p:sp>
        <p:nvSpPr>
          <p:cNvPr id="2" name="Marcador de contenido 1"/>
          <p:cNvSpPr>
            <a:spLocks noGrp="1"/>
          </p:cNvSpPr>
          <p:nvPr>
            <p:ph idx="1"/>
          </p:nvPr>
        </p:nvSpPr>
        <p:spPr>
          <a:xfrm>
            <a:off x="323528" y="188640"/>
            <a:ext cx="8640960" cy="5832649"/>
          </a:xfrm>
        </p:spPr>
        <p:txBody>
          <a:bodyPr>
            <a:normAutofit/>
          </a:bodyPr>
          <a:lstStyle/>
          <a:p>
            <a:pPr marL="0" indent="0">
              <a:buNone/>
            </a:pPr>
            <a:r>
              <a:rPr lang="es-ES_tradnl" sz="2400" i="1" dirty="0">
                <a:effectLst>
                  <a:outerShdw blurRad="38100" dist="19050" dir="2700000" algn="tl">
                    <a:schemeClr val="dk1">
                      <a:alpha val="40000"/>
                    </a:schemeClr>
                  </a:outerShdw>
                </a:effectLst>
                <a:latin typeface="Cambria" panose="02040503050406030204" pitchFamily="18" charset="0"/>
              </a:rPr>
              <a:t>COMPONENTE: EQUIPAMIENTO DE LABORATORIOS</a:t>
            </a:r>
            <a:endParaRPr lang="es-HN" sz="2400" dirty="0">
              <a:latin typeface="Cambria" panose="02040503050406030204" pitchFamily="18" charset="0"/>
            </a:endParaRPr>
          </a:p>
          <a:p>
            <a:pPr marL="0" indent="0">
              <a:buNone/>
            </a:pPr>
            <a:r>
              <a:rPr lang="es-ES_tradnl" sz="2400" b="1" i="1" dirty="0">
                <a:latin typeface="Cambria" panose="02040503050406030204" pitchFamily="18" charset="0"/>
              </a:rPr>
              <a:t> </a:t>
            </a:r>
            <a:endParaRPr lang="es-HN" sz="2400" dirty="0">
              <a:latin typeface="Cambria" panose="02040503050406030204" pitchFamily="18" charset="0"/>
            </a:endParaRPr>
          </a:p>
          <a:p>
            <a:pPr marL="0" indent="0">
              <a:buNone/>
            </a:pPr>
            <a:r>
              <a:rPr lang="es-ES_tradnl" sz="2400" b="1" i="1" dirty="0">
                <a:latin typeface="Cambria" panose="02040503050406030204" pitchFamily="18" charset="0"/>
              </a:rPr>
              <a:t>R1 </a:t>
            </a:r>
            <a:r>
              <a:rPr lang="es-ES_tradnl" sz="2400" b="1" i="1" dirty="0" smtClean="0">
                <a:latin typeface="Cambria" panose="02040503050406030204" pitchFamily="18" charset="0"/>
              </a:rPr>
              <a:t>Equipo y software </a:t>
            </a:r>
            <a:r>
              <a:rPr lang="es-ES_tradnl" sz="2400" b="1" i="1" dirty="0">
                <a:latin typeface="Cambria" panose="02040503050406030204" pitchFamily="18" charset="0"/>
              </a:rPr>
              <a:t>para Laboratorios </a:t>
            </a:r>
            <a:r>
              <a:rPr lang="es-ES_tradnl" sz="2400" b="1" i="1" dirty="0" smtClean="0">
                <a:latin typeface="Cambria" panose="02040503050406030204" pitchFamily="18" charset="0"/>
              </a:rPr>
              <a:t>adquirido, </a:t>
            </a:r>
            <a:r>
              <a:rPr lang="es-ES" dirty="0"/>
              <a:t>Se contempla la adquisición y/o actualización de equipo de cómputo, audiovisual </a:t>
            </a:r>
            <a:r>
              <a:rPr lang="es-ES" smtClean="0"/>
              <a:t>y software </a:t>
            </a:r>
            <a:r>
              <a:rPr lang="es-ES" dirty="0"/>
              <a:t>necesario para contar con las condiciones de enseñanza idóneas para el desarrollo del proyecto. </a:t>
            </a:r>
            <a:endParaRPr lang="es-HN" dirty="0"/>
          </a:p>
          <a:p>
            <a:pPr marL="0" indent="0">
              <a:buNone/>
            </a:pPr>
            <a:endParaRPr lang="es-HN" sz="2400" dirty="0">
              <a:latin typeface="Cambria" panose="02040503050406030204" pitchFamily="18" charset="0"/>
            </a:endParaRPr>
          </a:p>
          <a:p>
            <a:pPr marL="0" indent="0">
              <a:buNone/>
            </a:pPr>
            <a:endParaRPr lang="es-HN" dirty="0"/>
          </a:p>
        </p:txBody>
      </p:sp>
    </p:spTree>
    <p:extLst>
      <p:ext uri="{BB962C8B-B14F-4D97-AF65-F5344CB8AC3E}">
        <p14:creationId xmlns:p14="http://schemas.microsoft.com/office/powerpoint/2010/main" val="779586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a:spLocks noGrp="1"/>
          </p:cNvSpPr>
          <p:nvPr>
            <p:ph type="title"/>
          </p:nvPr>
        </p:nvSpPr>
        <p:spPr>
          <a:xfrm>
            <a:off x="611560" y="-315416"/>
            <a:ext cx="8075240" cy="1944216"/>
          </a:xfrm>
        </p:spPr>
        <p:txBody>
          <a:bodyPr>
            <a:normAutofit fontScale="90000"/>
          </a:bodyPr>
          <a:lstStyle/>
          <a:p>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HN" sz="2700" dirty="0"/>
              <a:t/>
            </a:r>
            <a:br>
              <a:rPr lang="es-HN" sz="2700" dirty="0"/>
            </a:br>
            <a:r>
              <a:rPr lang="es-HN" sz="2700" dirty="0"/>
              <a:t/>
            </a:r>
            <a:br>
              <a:rPr lang="es-HN" sz="2700" dirty="0"/>
            </a:br>
            <a:r>
              <a:rPr lang="es-MX" sz="3200" dirty="0"/>
              <a:t> </a:t>
            </a:r>
            <a:r>
              <a:rPr lang="es-HN" sz="3200" dirty="0"/>
              <a:t/>
            </a:r>
            <a:br>
              <a:rPr lang="es-HN" sz="3200" dirty="0"/>
            </a:br>
            <a:endParaRPr lang="es-HN" sz="3100" b="1" dirty="0"/>
          </a:p>
        </p:txBody>
      </p:sp>
      <p:sp>
        <p:nvSpPr>
          <p:cNvPr id="10" name="2 Marcador de contenido"/>
          <p:cNvSpPr txBox="1">
            <a:spLocks/>
          </p:cNvSpPr>
          <p:nvPr/>
        </p:nvSpPr>
        <p:spPr>
          <a:xfrm>
            <a:off x="457200" y="2060848"/>
            <a:ext cx="8075240" cy="40653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HN" dirty="0"/>
          </a:p>
        </p:txBody>
      </p:sp>
      <p:sp>
        <p:nvSpPr>
          <p:cNvPr id="2" name="Marcador de contenido 1"/>
          <p:cNvSpPr>
            <a:spLocks noGrp="1"/>
          </p:cNvSpPr>
          <p:nvPr>
            <p:ph idx="1"/>
          </p:nvPr>
        </p:nvSpPr>
        <p:spPr>
          <a:xfrm>
            <a:off x="323528" y="188640"/>
            <a:ext cx="8640960" cy="5832649"/>
          </a:xfrm>
        </p:spPr>
        <p:txBody>
          <a:bodyPr>
            <a:normAutofit/>
          </a:bodyPr>
          <a:lstStyle/>
          <a:p>
            <a:pPr marL="0" indent="0">
              <a:buNone/>
            </a:pPr>
            <a:r>
              <a:rPr lang="es-ES_tradnl" sz="2800" i="1" dirty="0">
                <a:effectLst>
                  <a:outerShdw blurRad="38100" dist="19050" dir="2700000" algn="tl">
                    <a:schemeClr val="dk1">
                      <a:alpha val="40000"/>
                    </a:schemeClr>
                  </a:outerShdw>
                </a:effectLst>
                <a:latin typeface="Cambria" panose="02040503050406030204" pitchFamily="18" charset="0"/>
              </a:rPr>
              <a:t>COMPONENTE: SENSIBILIZACIÓN</a:t>
            </a:r>
            <a:endParaRPr lang="es-HN" sz="2800" dirty="0">
              <a:latin typeface="Cambria" panose="02040503050406030204" pitchFamily="18" charset="0"/>
            </a:endParaRPr>
          </a:p>
          <a:p>
            <a:pPr marL="0" indent="0">
              <a:buNone/>
            </a:pPr>
            <a:r>
              <a:rPr lang="es-ES_tradnl" sz="2800" b="1" i="1" dirty="0">
                <a:latin typeface="Cambria" panose="02040503050406030204" pitchFamily="18" charset="0"/>
              </a:rPr>
              <a:t>R5 Campaña de Sensibilización sobre la importancia de aprender el idioma inglés realizada</a:t>
            </a:r>
            <a:endParaRPr lang="es-HN" sz="2800" dirty="0">
              <a:latin typeface="Cambria" panose="02040503050406030204" pitchFamily="18" charset="0"/>
            </a:endParaRPr>
          </a:p>
          <a:p>
            <a:pPr marL="0" indent="0">
              <a:buNone/>
            </a:pPr>
            <a:r>
              <a:rPr lang="es-ES_tradnl" sz="2800" dirty="0">
                <a:latin typeface="Cambria" panose="02040503050406030204" pitchFamily="18" charset="0"/>
              </a:rPr>
              <a:t>Se pretende diseñar y desarrollar una campaña sistemática que permita comunicar a la comunidad universitaria sobre la importancia de aprender un segundo idioma, siendo el inglés el idioma universal</a:t>
            </a:r>
            <a:r>
              <a:rPr lang="es-ES_tradnl" sz="2800" dirty="0" smtClean="0">
                <a:latin typeface="Cambria" panose="02040503050406030204" pitchFamily="18" charset="0"/>
              </a:rPr>
              <a:t>.</a:t>
            </a:r>
          </a:p>
          <a:p>
            <a:pPr marL="0" indent="0">
              <a:buNone/>
            </a:pPr>
            <a:r>
              <a:rPr lang="es-ES" sz="2800" b="1" i="1" dirty="0" smtClean="0">
                <a:latin typeface="Cambria" panose="02040503050406030204" pitchFamily="18" charset="0"/>
              </a:rPr>
              <a:t>Socios: </a:t>
            </a:r>
            <a:r>
              <a:rPr lang="es-ES" sz="2800" i="1" dirty="0" smtClean="0">
                <a:latin typeface="Cambria" panose="02040503050406030204" pitchFamily="18" charset="0"/>
              </a:rPr>
              <a:t>todas las Universidades miembros de SIESCA y Universidad </a:t>
            </a:r>
            <a:r>
              <a:rPr lang="es-ES" sz="2800" i="1" smtClean="0">
                <a:latin typeface="Cambria" panose="02040503050406030204" pitchFamily="18" charset="0"/>
              </a:rPr>
              <a:t>de Belice.</a:t>
            </a:r>
            <a:endParaRPr lang="es-HN" sz="2800" dirty="0">
              <a:latin typeface="Cambria" panose="02040503050406030204" pitchFamily="18" charset="0"/>
            </a:endParaRPr>
          </a:p>
          <a:p>
            <a:pPr marL="0" indent="0">
              <a:buNone/>
            </a:pPr>
            <a:endParaRPr lang="es-HN" dirty="0"/>
          </a:p>
          <a:p>
            <a:pPr marL="0" indent="0">
              <a:buNone/>
            </a:pPr>
            <a:endParaRPr lang="es-HN" sz="2400" b="1" dirty="0"/>
          </a:p>
          <a:p>
            <a:pPr marL="0" indent="0">
              <a:buNone/>
            </a:pPr>
            <a:endParaRPr lang="es-HN" dirty="0" smtClean="0"/>
          </a:p>
          <a:p>
            <a:endParaRPr lang="es-HN" dirty="0"/>
          </a:p>
        </p:txBody>
      </p:sp>
    </p:spTree>
    <p:extLst>
      <p:ext uri="{BB962C8B-B14F-4D97-AF65-F5344CB8AC3E}">
        <p14:creationId xmlns:p14="http://schemas.microsoft.com/office/powerpoint/2010/main" val="1990183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a:spLocks noGrp="1"/>
          </p:cNvSpPr>
          <p:nvPr>
            <p:ph type="title"/>
          </p:nvPr>
        </p:nvSpPr>
        <p:spPr>
          <a:xfrm>
            <a:off x="611560" y="-315416"/>
            <a:ext cx="8075240" cy="1944216"/>
          </a:xfrm>
        </p:spPr>
        <p:txBody>
          <a:bodyPr>
            <a:normAutofit fontScale="90000"/>
          </a:bodyPr>
          <a:lstStyle/>
          <a:p>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HN" sz="2700" dirty="0"/>
              <a:t/>
            </a:r>
            <a:br>
              <a:rPr lang="es-HN" sz="2700" dirty="0"/>
            </a:br>
            <a:r>
              <a:rPr lang="es-HN" sz="2700" dirty="0"/>
              <a:t/>
            </a:r>
            <a:br>
              <a:rPr lang="es-HN" sz="2700" dirty="0"/>
            </a:br>
            <a:r>
              <a:rPr lang="es-MX" sz="3200" dirty="0"/>
              <a:t> </a:t>
            </a:r>
            <a:r>
              <a:rPr lang="es-HN" sz="3200" dirty="0"/>
              <a:t/>
            </a:r>
            <a:br>
              <a:rPr lang="es-HN" sz="3200" dirty="0"/>
            </a:br>
            <a:endParaRPr lang="es-HN" sz="3100" b="1" dirty="0"/>
          </a:p>
        </p:txBody>
      </p:sp>
      <p:sp>
        <p:nvSpPr>
          <p:cNvPr id="10" name="2 Marcador de contenido"/>
          <p:cNvSpPr txBox="1">
            <a:spLocks/>
          </p:cNvSpPr>
          <p:nvPr/>
        </p:nvSpPr>
        <p:spPr>
          <a:xfrm>
            <a:off x="457200" y="2060848"/>
            <a:ext cx="8075240" cy="40653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HN" dirty="0"/>
          </a:p>
        </p:txBody>
      </p:sp>
      <p:sp>
        <p:nvSpPr>
          <p:cNvPr id="2" name="Marcador de contenido 1"/>
          <p:cNvSpPr>
            <a:spLocks noGrp="1"/>
          </p:cNvSpPr>
          <p:nvPr>
            <p:ph idx="1"/>
          </p:nvPr>
        </p:nvSpPr>
        <p:spPr>
          <a:xfrm>
            <a:off x="323528" y="188640"/>
            <a:ext cx="8640960" cy="5832649"/>
          </a:xfrm>
        </p:spPr>
        <p:txBody>
          <a:bodyPr>
            <a:normAutofit/>
          </a:bodyPr>
          <a:lstStyle/>
          <a:p>
            <a:pPr marL="0" indent="0">
              <a:buNone/>
            </a:pPr>
            <a:endParaRPr lang="es-HN" dirty="0"/>
          </a:p>
          <a:p>
            <a:pPr marL="0" indent="0">
              <a:buNone/>
            </a:pPr>
            <a:r>
              <a:rPr lang="es-ES" b="1" i="1" dirty="0">
                <a:latin typeface="Cambria" panose="02040503050406030204" pitchFamily="18" charset="0"/>
              </a:rPr>
              <a:t>Transferencia e Impacto</a:t>
            </a:r>
            <a:endParaRPr lang="es-HN" dirty="0">
              <a:latin typeface="Cambria" panose="02040503050406030204" pitchFamily="18" charset="0"/>
            </a:endParaRPr>
          </a:p>
          <a:p>
            <a:pPr marL="0" indent="0">
              <a:buNone/>
            </a:pPr>
            <a:endParaRPr lang="es-HN" sz="2400" b="1" dirty="0"/>
          </a:p>
          <a:p>
            <a:pPr marL="0" indent="0">
              <a:buNone/>
            </a:pPr>
            <a:r>
              <a:rPr lang="es-HN" sz="2800" dirty="0">
                <a:latin typeface="Cambria" panose="02040503050406030204" pitchFamily="18" charset="0"/>
              </a:rPr>
              <a:t>Los resultados del proyecto a otras Universidades de CA y América Latina (AL) para su posible réplica. A nivel interno de cada universidad, los profesores y estudiantes beneficiados tendrán la responsabilidad de transmitir su experiencia a través de charlas, además de servir de apoyo en las actividades del Centro de Lenguas, o su equivalente, de cada universidad por un periodo de XX años.</a:t>
            </a:r>
          </a:p>
          <a:p>
            <a:pPr marL="0" indent="0">
              <a:buNone/>
            </a:pPr>
            <a:endParaRPr lang="es-HN" dirty="0" smtClean="0"/>
          </a:p>
          <a:p>
            <a:endParaRPr lang="es-HN" dirty="0"/>
          </a:p>
        </p:txBody>
      </p:sp>
    </p:spTree>
    <p:extLst>
      <p:ext uri="{BB962C8B-B14F-4D97-AF65-F5344CB8AC3E}">
        <p14:creationId xmlns:p14="http://schemas.microsoft.com/office/powerpoint/2010/main" val="1153320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txBox="1">
            <a:spLocks/>
          </p:cNvSpPr>
          <p:nvPr/>
        </p:nvSpPr>
        <p:spPr>
          <a:xfrm>
            <a:off x="899592" y="446807"/>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HN" sz="3200" b="1" dirty="0">
              <a:latin typeface="Garamond" panose="02020404030301010803" pitchFamily="18" charset="0"/>
            </a:endParaRPr>
          </a:p>
        </p:txBody>
      </p:sp>
      <p:sp>
        <p:nvSpPr>
          <p:cNvPr id="4" name="3 Rectángulo"/>
          <p:cNvSpPr/>
          <p:nvPr/>
        </p:nvSpPr>
        <p:spPr>
          <a:xfrm>
            <a:off x="179512" y="1986149"/>
            <a:ext cx="8712968" cy="2431435"/>
          </a:xfrm>
          <a:prstGeom prst="rect">
            <a:avLst/>
          </a:prstGeom>
        </p:spPr>
        <p:txBody>
          <a:bodyPr wrap="square">
            <a:spAutoFit/>
          </a:bodyPr>
          <a:lstStyle/>
          <a:p>
            <a:pPr marL="342900" indent="-342900" algn="just">
              <a:buFont typeface="Wingdings" panose="05000000000000000000" pitchFamily="2" charset="2"/>
              <a:buChar char="q"/>
            </a:pPr>
            <a:endParaRPr lang="es-MX" sz="2000" dirty="0">
              <a:latin typeface="Garamond" panose="02020404030301010803" pitchFamily="18" charset="0"/>
            </a:endParaRPr>
          </a:p>
          <a:p>
            <a:pPr marL="342900" indent="-342900" algn="just">
              <a:buFont typeface="Wingdings" panose="05000000000000000000" pitchFamily="2" charset="2"/>
              <a:buChar char="q"/>
            </a:pPr>
            <a:endParaRPr lang="es-MX" sz="2000" dirty="0" smtClean="0">
              <a:latin typeface="Garamond" panose="02020404030301010803" pitchFamily="18" charset="0"/>
            </a:endParaRPr>
          </a:p>
          <a:p>
            <a:pPr marL="342900" indent="-342900" algn="just">
              <a:buFont typeface="Wingdings" panose="05000000000000000000" pitchFamily="2" charset="2"/>
              <a:buChar char="q"/>
            </a:pPr>
            <a:endParaRPr lang="es-MX" sz="2000" dirty="0">
              <a:latin typeface="Garamond" panose="02020404030301010803" pitchFamily="18" charset="0"/>
            </a:endParaRPr>
          </a:p>
          <a:p>
            <a:pPr algn="just"/>
            <a:endParaRPr lang="es-MX" sz="2000" dirty="0">
              <a:latin typeface="Garamond" panose="02020404030301010803" pitchFamily="18" charset="0"/>
            </a:endParaRPr>
          </a:p>
          <a:p>
            <a:pPr marL="342900" indent="-342900" algn="just">
              <a:buFont typeface="Wingdings" panose="05000000000000000000" pitchFamily="2" charset="2"/>
              <a:buChar char="q"/>
            </a:pPr>
            <a:endParaRPr lang="es-MX" dirty="0" smtClean="0">
              <a:latin typeface="Garamond" panose="02020404030301010803" pitchFamily="18" charset="0"/>
            </a:endParaRPr>
          </a:p>
          <a:p>
            <a:pPr marL="342900" indent="-342900" algn="just">
              <a:buFont typeface="Wingdings" panose="05000000000000000000" pitchFamily="2" charset="2"/>
              <a:buChar char="q"/>
            </a:pPr>
            <a:endParaRPr lang="es-MX" dirty="0" smtClean="0"/>
          </a:p>
          <a:p>
            <a:pPr marL="342900" indent="-342900" algn="just">
              <a:buFont typeface="Wingdings" panose="05000000000000000000" pitchFamily="2" charset="2"/>
              <a:buChar char="q"/>
            </a:pPr>
            <a:endParaRPr lang="es-MX" dirty="0"/>
          </a:p>
          <a:p>
            <a:pPr algn="just"/>
            <a:endParaRPr lang="es-MX" dirty="0"/>
          </a:p>
        </p:txBody>
      </p:sp>
      <p:sp>
        <p:nvSpPr>
          <p:cNvPr id="2" name="Rectángulo 1"/>
          <p:cNvSpPr/>
          <p:nvPr/>
        </p:nvSpPr>
        <p:spPr>
          <a:xfrm>
            <a:off x="575555" y="0"/>
            <a:ext cx="7992888" cy="5790816"/>
          </a:xfrm>
          <a:prstGeom prst="rect">
            <a:avLst/>
          </a:prstGeom>
        </p:spPr>
        <p:txBody>
          <a:bodyPr wrap="square">
            <a:spAutoFit/>
          </a:bodyPr>
          <a:lstStyle/>
          <a:p>
            <a:pPr algn="just">
              <a:lnSpc>
                <a:spcPct val="115000"/>
              </a:lnSpc>
              <a:spcAft>
                <a:spcPts val="0"/>
              </a:spcAft>
            </a:pPr>
            <a:endParaRPr lang="es-ES" dirty="0" smtClean="0">
              <a:solidFill>
                <a:srgbClr val="FF0000"/>
              </a:solidFill>
              <a:latin typeface="Calibri Light" panose="020F0302020204030204" pitchFamily="34" charset="0"/>
              <a:ea typeface="Times New Roman" panose="02020603050405020304" pitchFamily="18" charset="0"/>
              <a:cs typeface="Calibri Light" panose="020F0302020204030204" pitchFamily="34" charset="0"/>
            </a:endParaRPr>
          </a:p>
          <a:p>
            <a:pPr algn="just">
              <a:lnSpc>
                <a:spcPct val="115000"/>
              </a:lnSpc>
              <a:spcAft>
                <a:spcPts val="0"/>
              </a:spcAft>
            </a:pPr>
            <a:r>
              <a:rPr lang="es-ES" sz="2400" b="1" dirty="0" smtClean="0">
                <a:latin typeface="Cambria" panose="02040503050406030204" pitchFamily="18" charset="0"/>
                <a:ea typeface="Times New Roman" panose="02020603050405020304" pitchFamily="18" charset="0"/>
                <a:cs typeface="Calibri Light" panose="020F0302020204030204" pitchFamily="34" charset="0"/>
              </a:rPr>
              <a:t>ANTECEDESNTES: </a:t>
            </a:r>
            <a:r>
              <a:rPr lang="es-ES" sz="2800" dirty="0" smtClean="0">
                <a:latin typeface="Cambria" panose="02040503050406030204" pitchFamily="18" charset="0"/>
                <a:ea typeface="Times New Roman" panose="02020603050405020304" pitchFamily="18" charset="0"/>
                <a:cs typeface="Calibri Light" panose="020F0302020204030204" pitchFamily="34" charset="0"/>
              </a:rPr>
              <a:t>EN el </a:t>
            </a:r>
            <a:r>
              <a:rPr lang="es-ES" sz="2800" dirty="0">
                <a:latin typeface="Cambria" panose="02040503050406030204" pitchFamily="18" charset="0"/>
                <a:ea typeface="Times New Roman" panose="02020603050405020304" pitchFamily="18" charset="0"/>
                <a:cs typeface="Calibri Light" panose="020F0302020204030204" pitchFamily="34" charset="0"/>
              </a:rPr>
              <a:t>marco de las actividades de SIESCA se estableció la necesidad de trabajar de una manera conjunta para el avance en internacionalización de las universidades miembros. </a:t>
            </a:r>
            <a:r>
              <a:rPr lang="es-ES" sz="2800" dirty="0" smtClean="0">
                <a:latin typeface="Cambria" panose="02040503050406030204" pitchFamily="18" charset="0"/>
                <a:ea typeface="Times New Roman" panose="02020603050405020304" pitchFamily="18" charset="0"/>
                <a:cs typeface="Calibri Light" panose="020F0302020204030204" pitchFamily="34" charset="0"/>
              </a:rPr>
              <a:t>Una </a:t>
            </a:r>
            <a:r>
              <a:rPr lang="es-ES" sz="2800" dirty="0">
                <a:latin typeface="Cambria" panose="02040503050406030204" pitchFamily="18" charset="0"/>
                <a:ea typeface="Times New Roman" panose="02020603050405020304" pitchFamily="18" charset="0"/>
                <a:cs typeface="Calibri Light" panose="020F0302020204030204" pitchFamily="34" charset="0"/>
              </a:rPr>
              <a:t>de las demandas actuales más importantes para las Instituciones de Educación Superior es fortalecer la enseñanza del idioma inglés en la comunidad universitaria tanto en un nivel general, y fundamentalmente en el currículum de las diferentes carreras y grados académicos. </a:t>
            </a:r>
            <a:endParaRPr lang="es-ES" sz="2800" dirty="0" smtClean="0">
              <a:latin typeface="Cambria" panose="02040503050406030204" pitchFamily="18" charset="0"/>
              <a:ea typeface="Times New Roman" panose="02020603050405020304" pitchFamily="18" charset="0"/>
              <a:cs typeface="Calibri Light" panose="020F0302020204030204" pitchFamily="34" charset="0"/>
            </a:endParaRPr>
          </a:p>
          <a:p>
            <a:pPr algn="just">
              <a:lnSpc>
                <a:spcPct val="115000"/>
              </a:lnSpc>
              <a:spcAft>
                <a:spcPts val="0"/>
              </a:spcAft>
            </a:pPr>
            <a:endParaRPr lang="es-HN" sz="2400" dirty="0">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929631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10" name="2 Marcador de contenido"/>
          <p:cNvSpPr>
            <a:spLocks noGrp="1"/>
          </p:cNvSpPr>
          <p:nvPr>
            <p:ph idx="1"/>
          </p:nvPr>
        </p:nvSpPr>
        <p:spPr>
          <a:xfrm>
            <a:off x="457199" y="0"/>
            <a:ext cx="8229600" cy="5760640"/>
          </a:xfrm>
        </p:spPr>
        <p:txBody>
          <a:bodyPr>
            <a:noAutofit/>
          </a:bodyPr>
          <a:lstStyle/>
          <a:p>
            <a:pPr marL="0" indent="0" algn="just">
              <a:buNone/>
            </a:pPr>
            <a:r>
              <a:rPr lang="es-ES" sz="2400" dirty="0">
                <a:latin typeface="Cambria" panose="02040503050406030204" pitchFamily="18" charset="0"/>
              </a:rPr>
              <a:t>Para lo anterior, desde la Comisión de Cooperación Internacional de SIESCA, se han realizado acciones para determinar el estado actual de las universidades en lo que concierne a la enseñanza de idiomas extranjeros</a:t>
            </a:r>
            <a:r>
              <a:rPr lang="es-ES" sz="2400" dirty="0" smtClean="0">
                <a:latin typeface="Cambria" panose="02040503050406030204" pitchFamily="18" charset="0"/>
              </a:rPr>
              <a:t>.</a:t>
            </a:r>
            <a:endParaRPr lang="es-HN" sz="2400" dirty="0" smtClean="0">
              <a:latin typeface="Cambria" panose="02040503050406030204" pitchFamily="18" charset="0"/>
            </a:endParaRPr>
          </a:p>
          <a:p>
            <a:pPr marL="0" indent="0" algn="just">
              <a:buNone/>
            </a:pPr>
            <a:r>
              <a:rPr lang="es-MX" sz="2400" dirty="0" smtClean="0">
                <a:latin typeface="Cambria" panose="02040503050406030204" pitchFamily="18" charset="0"/>
                <a:ea typeface="Cambria" panose="02040503050406030204" pitchFamily="18" charset="0"/>
              </a:rPr>
              <a:t>En principio se realizo una encuesta, </a:t>
            </a:r>
            <a:r>
              <a:rPr lang="es-ES" sz="2400" dirty="0">
                <a:latin typeface="Cambria" panose="02040503050406030204" pitchFamily="18" charset="0"/>
              </a:rPr>
              <a:t>d</a:t>
            </a:r>
            <a:r>
              <a:rPr lang="es-ES" sz="2400" dirty="0" smtClean="0">
                <a:latin typeface="Cambria" panose="02040503050406030204" pitchFamily="18" charset="0"/>
              </a:rPr>
              <a:t>entro </a:t>
            </a:r>
            <a:r>
              <a:rPr lang="es-ES" sz="2400" dirty="0">
                <a:latin typeface="Cambria" panose="02040503050406030204" pitchFamily="18" charset="0"/>
              </a:rPr>
              <a:t>de las conclusiones de esa encuesta se encontró que el 100% de las universidades que respondieron enseñan el idioma inglés</a:t>
            </a:r>
            <a:endParaRPr lang="es-ES" sz="2400" dirty="0" smtClean="0">
              <a:latin typeface="Cambria" panose="02040503050406030204" pitchFamily="18" charset="0"/>
              <a:ea typeface="Cambria" panose="02040503050406030204" pitchFamily="18" charset="0"/>
            </a:endParaRPr>
          </a:p>
          <a:p>
            <a:pPr marL="0" indent="0" algn="just">
              <a:buNone/>
            </a:pPr>
            <a:endParaRPr lang="es-ES" sz="2400" dirty="0">
              <a:latin typeface="Cambria" panose="02040503050406030204" pitchFamily="18" charset="0"/>
              <a:ea typeface="Cambria" panose="02040503050406030204" pitchFamily="18" charset="0"/>
            </a:endParaRPr>
          </a:p>
          <a:p>
            <a:pPr marL="0" indent="0" algn="just">
              <a:buNone/>
            </a:pPr>
            <a:r>
              <a:rPr lang="es-ES" sz="2400" dirty="0" smtClean="0">
                <a:latin typeface="Cambria" panose="02040503050406030204" pitchFamily="18" charset="0"/>
                <a:ea typeface="Cambria" panose="02040503050406030204" pitchFamily="18" charset="0"/>
              </a:rPr>
              <a:t>Posteriormente se </a:t>
            </a:r>
            <a:r>
              <a:rPr lang="es-ES" sz="2400" dirty="0">
                <a:latin typeface="Cambria" panose="02040503050406030204" pitchFamily="18" charset="0"/>
                <a:ea typeface="Cambria" panose="02040503050406030204" pitchFamily="18" charset="0"/>
              </a:rPr>
              <a:t>solicitó a cada universidad la realización de un análisis FODA para recopilar insumos para el presente documento de Proyecto. Se recibieron </a:t>
            </a:r>
            <a:r>
              <a:rPr lang="es-ES" sz="2400" dirty="0" smtClean="0">
                <a:latin typeface="Cambria" panose="02040503050406030204" pitchFamily="18" charset="0"/>
                <a:ea typeface="Cambria" panose="02040503050406030204" pitchFamily="18" charset="0"/>
              </a:rPr>
              <a:t>14 </a:t>
            </a:r>
            <a:r>
              <a:rPr lang="es-ES" sz="2400" dirty="0">
                <a:latin typeface="Cambria" panose="02040503050406030204" pitchFamily="18" charset="0"/>
                <a:ea typeface="Cambria" panose="02040503050406030204" pitchFamily="18" charset="0"/>
              </a:rPr>
              <a:t>documentos de Análisis </a:t>
            </a:r>
            <a:r>
              <a:rPr lang="es-ES" sz="2400" dirty="0" smtClean="0">
                <a:latin typeface="Cambria" panose="02040503050406030204" pitchFamily="18" charset="0"/>
                <a:ea typeface="Cambria" panose="02040503050406030204" pitchFamily="18" charset="0"/>
              </a:rPr>
              <a:t>FODA. </a:t>
            </a:r>
            <a:r>
              <a:rPr lang="es-ES" sz="2400" dirty="0">
                <a:latin typeface="Cambria" panose="02040503050406030204" pitchFamily="18" charset="0"/>
                <a:ea typeface="Cambria" panose="02040503050406030204" pitchFamily="18" charset="0"/>
              </a:rPr>
              <a:t> </a:t>
            </a:r>
            <a:endParaRPr lang="es-HN" sz="2400" dirty="0">
              <a:latin typeface="Cambria" panose="02040503050406030204" pitchFamily="18" charset="0"/>
            </a:endParaRPr>
          </a:p>
          <a:p>
            <a:pPr marL="514350" indent="-514350" algn="just">
              <a:buFont typeface="+mj-lt"/>
              <a:buAutoNum type="arabicPeriod"/>
            </a:pPr>
            <a:endParaRPr lang="es-ES" sz="2400" dirty="0"/>
          </a:p>
          <a:p>
            <a:pPr marL="514350" indent="-514350" algn="just">
              <a:buFont typeface="+mj-lt"/>
              <a:buAutoNum type="arabicPeriod"/>
            </a:pPr>
            <a:endParaRPr lang="es-ES" sz="2400" dirty="0">
              <a:latin typeface="Cambria" panose="02040503050406030204" pitchFamily="18" charset="0"/>
              <a:ea typeface="Cambria" panose="02040503050406030204" pitchFamily="18" charset="0"/>
            </a:endParaRPr>
          </a:p>
          <a:p>
            <a:pPr marL="0" indent="0">
              <a:buNone/>
            </a:pPr>
            <a:endParaRPr lang="es-HN" sz="2400" dirty="0">
              <a:latin typeface="Cambria" panose="02040503050406030204" pitchFamily="18" charset="0"/>
            </a:endParaRPr>
          </a:p>
        </p:txBody>
      </p:sp>
    </p:spTree>
    <p:extLst>
      <p:ext uri="{BB962C8B-B14F-4D97-AF65-F5344CB8AC3E}">
        <p14:creationId xmlns:p14="http://schemas.microsoft.com/office/powerpoint/2010/main" val="1803620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upo 29"/>
          <p:cNvGrpSpPr/>
          <p:nvPr/>
        </p:nvGrpSpPr>
        <p:grpSpPr>
          <a:xfrm>
            <a:off x="1619672" y="1040542"/>
            <a:ext cx="5688632" cy="5817458"/>
            <a:chOff x="2490298" y="620688"/>
            <a:chExt cx="4373623" cy="5236792"/>
          </a:xfrm>
        </p:grpSpPr>
        <p:grpSp>
          <p:nvGrpSpPr>
            <p:cNvPr id="24" name="Grupo 23"/>
            <p:cNvGrpSpPr/>
            <p:nvPr/>
          </p:nvGrpSpPr>
          <p:grpSpPr>
            <a:xfrm>
              <a:off x="2843808" y="620688"/>
              <a:ext cx="3540150" cy="5236792"/>
              <a:chOff x="2104143" y="591073"/>
              <a:chExt cx="3540150" cy="5236792"/>
            </a:xfrm>
          </p:grpSpPr>
          <p:grpSp>
            <p:nvGrpSpPr>
              <p:cNvPr id="9" name="Grupo 8"/>
              <p:cNvGrpSpPr/>
              <p:nvPr/>
            </p:nvGrpSpPr>
            <p:grpSpPr>
              <a:xfrm>
                <a:off x="3879738" y="591073"/>
                <a:ext cx="1764555" cy="2028224"/>
                <a:chOff x="3698477" y="135901"/>
                <a:chExt cx="1764555" cy="2028224"/>
              </a:xfrm>
            </p:grpSpPr>
            <p:sp>
              <p:nvSpPr>
                <p:cNvPr id="10" name="Hexágono 9"/>
                <p:cNvSpPr/>
                <p:nvPr/>
              </p:nvSpPr>
              <p:spPr>
                <a:xfrm rot="5400000">
                  <a:off x="3566643" y="267735"/>
                  <a:ext cx="2028224" cy="1764555"/>
                </a:xfrm>
                <a:prstGeom prst="hexagon">
                  <a:avLst>
                    <a:gd name="adj" fmla="val 25000"/>
                    <a:gd name="vf" fmla="val 11547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1" name="Hexágono 4"/>
                <p:cNvSpPr txBox="1"/>
                <p:nvPr/>
              </p:nvSpPr>
              <p:spPr>
                <a:xfrm>
                  <a:off x="3973453" y="451966"/>
                  <a:ext cx="1305195" cy="13960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2000" kern="1200" dirty="0" smtClean="0">
                      <a:latin typeface="Cambria" panose="02040503050406030204" pitchFamily="18" charset="0"/>
                      <a:ea typeface="Tahoma" panose="020B0604030504040204" pitchFamily="34" charset="0"/>
                      <a:cs typeface="Tahoma" panose="020B0604030504040204" pitchFamily="34" charset="0"/>
                    </a:rPr>
                    <a:t>creación </a:t>
                  </a:r>
                  <a:r>
                    <a:rPr lang="es-ES" sz="2000" kern="1200" dirty="0">
                      <a:latin typeface="Cambria" panose="02040503050406030204" pitchFamily="18" charset="0"/>
                      <a:ea typeface="Tahoma" panose="020B0604030504040204" pitchFamily="34" charset="0"/>
                      <a:cs typeface="Tahoma" panose="020B0604030504040204" pitchFamily="34" charset="0"/>
                    </a:rPr>
                    <a:t>de cursos especializados en el idioma </a:t>
                  </a:r>
                  <a:r>
                    <a:rPr lang="es-ES" sz="2000" kern="1200" dirty="0" smtClean="0">
                      <a:latin typeface="Cambria" panose="02040503050406030204" pitchFamily="18" charset="0"/>
                      <a:ea typeface="Tahoma" panose="020B0604030504040204" pitchFamily="34" charset="0"/>
                      <a:cs typeface="Tahoma" panose="020B0604030504040204" pitchFamily="34" charset="0"/>
                    </a:rPr>
                    <a:t>inglés</a:t>
                  </a:r>
                  <a:endParaRPr lang="es-ES" sz="2000" kern="1200" dirty="0">
                    <a:latin typeface="Cambria" panose="02040503050406030204" pitchFamily="18" charset="0"/>
                    <a:ea typeface="Tahoma" panose="020B0604030504040204" pitchFamily="34" charset="0"/>
                    <a:cs typeface="Tahoma" panose="020B0604030504040204" pitchFamily="34" charset="0"/>
                  </a:endParaRPr>
                </a:p>
              </p:txBody>
            </p:sp>
          </p:grpSp>
          <p:grpSp>
            <p:nvGrpSpPr>
              <p:cNvPr id="12" name="Grupo 11"/>
              <p:cNvGrpSpPr/>
              <p:nvPr/>
            </p:nvGrpSpPr>
            <p:grpSpPr>
              <a:xfrm>
                <a:off x="2104145" y="591073"/>
                <a:ext cx="1764555" cy="2028224"/>
                <a:chOff x="1944915" y="154926"/>
                <a:chExt cx="1764555" cy="2028224"/>
              </a:xfrm>
            </p:grpSpPr>
            <p:sp>
              <p:nvSpPr>
                <p:cNvPr id="13" name="Hexágono 12"/>
                <p:cNvSpPr/>
                <p:nvPr/>
              </p:nvSpPr>
              <p:spPr>
                <a:xfrm rot="5400000">
                  <a:off x="1813081" y="286760"/>
                  <a:ext cx="2028224" cy="1764555"/>
                </a:xfrm>
                <a:prstGeom prst="hexagon">
                  <a:avLst>
                    <a:gd name="adj" fmla="val 25000"/>
                    <a:gd name="vf" fmla="val 11547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4" name="Hexágono 4"/>
                <p:cNvSpPr txBox="1"/>
                <p:nvPr/>
              </p:nvSpPr>
              <p:spPr>
                <a:xfrm>
                  <a:off x="2219891" y="470991"/>
                  <a:ext cx="1214603" cy="13960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s-ES" kern="1200" dirty="0">
                      <a:latin typeface="Cambria" panose="02040503050406030204" pitchFamily="18" charset="0"/>
                      <a:ea typeface="Tahoma" panose="020B0604030504040204" pitchFamily="34" charset="0"/>
                      <a:cs typeface="Tahoma" panose="020B0604030504040204" pitchFamily="34" charset="0"/>
                    </a:rPr>
                    <a:t>Creación o actualización de laboratorios de lenguas extranjeras </a:t>
                  </a:r>
                  <a:r>
                    <a:rPr lang="es-ES" kern="1200" dirty="0" smtClean="0">
                      <a:latin typeface="Cambria" panose="02040503050406030204" pitchFamily="18" charset="0"/>
                      <a:ea typeface="Tahoma" panose="020B0604030504040204" pitchFamily="34" charset="0"/>
                      <a:cs typeface="Tahoma" panose="020B0604030504040204" pitchFamily="34" charset="0"/>
                    </a:rPr>
                    <a:t>(hardware y software)</a:t>
                  </a:r>
                  <a:endParaRPr lang="es-ES" kern="1200" dirty="0">
                    <a:latin typeface="Cambria" panose="02040503050406030204" pitchFamily="18" charset="0"/>
                    <a:ea typeface="Tahoma" panose="020B0604030504040204" pitchFamily="34" charset="0"/>
                    <a:cs typeface="Tahoma" panose="020B0604030504040204" pitchFamily="34" charset="0"/>
                  </a:endParaRPr>
                </a:p>
              </p:txBody>
            </p:sp>
          </p:grpSp>
          <p:grpSp>
            <p:nvGrpSpPr>
              <p:cNvPr id="15" name="Grupo 14"/>
              <p:cNvGrpSpPr/>
              <p:nvPr/>
            </p:nvGrpSpPr>
            <p:grpSpPr>
              <a:xfrm>
                <a:off x="2986422" y="2204864"/>
                <a:ext cx="1764555" cy="2028224"/>
                <a:chOff x="2856080" y="1724326"/>
                <a:chExt cx="1764555" cy="2028224"/>
              </a:xfrm>
            </p:grpSpPr>
            <p:sp>
              <p:nvSpPr>
                <p:cNvPr id="16" name="Hexágono 15"/>
                <p:cNvSpPr/>
                <p:nvPr/>
              </p:nvSpPr>
              <p:spPr>
                <a:xfrm rot="5400000">
                  <a:off x="2724246" y="1856160"/>
                  <a:ext cx="2028224" cy="1764555"/>
                </a:xfrm>
                <a:prstGeom prst="hexagon">
                  <a:avLst>
                    <a:gd name="adj" fmla="val 25000"/>
                    <a:gd name="vf" fmla="val 11547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7" name="Hexágono 4"/>
                <p:cNvSpPr txBox="1"/>
                <p:nvPr/>
              </p:nvSpPr>
              <p:spPr>
                <a:xfrm>
                  <a:off x="3072104" y="2104164"/>
                  <a:ext cx="1451340" cy="13960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1600" kern="1200" dirty="0">
                      <a:latin typeface="Cambria" panose="02040503050406030204" pitchFamily="18" charset="0"/>
                      <a:ea typeface="Tahoma" panose="020B0604030504040204" pitchFamily="34" charset="0"/>
                      <a:cs typeface="Tahoma" panose="020B0604030504040204" pitchFamily="34" charset="0"/>
                    </a:rPr>
                    <a:t>aprovechamiento de oportunidades de movilidad del personal con dominio en el idioma </a:t>
                  </a:r>
                  <a:r>
                    <a:rPr lang="es-ES" sz="1600" kern="1200" dirty="0" smtClean="0">
                      <a:latin typeface="Cambria" panose="02040503050406030204" pitchFamily="18" charset="0"/>
                      <a:ea typeface="Tahoma" panose="020B0604030504040204" pitchFamily="34" charset="0"/>
                      <a:cs typeface="Tahoma" panose="020B0604030504040204" pitchFamily="34" charset="0"/>
                    </a:rPr>
                    <a:t>inglés</a:t>
                  </a:r>
                  <a:endParaRPr lang="es-ES" sz="1600" kern="1200" dirty="0">
                    <a:latin typeface="Cambria" panose="02040503050406030204" pitchFamily="18" charset="0"/>
                    <a:ea typeface="Tahoma" panose="020B0604030504040204" pitchFamily="34" charset="0"/>
                    <a:cs typeface="Tahoma" panose="020B0604030504040204" pitchFamily="34" charset="0"/>
                  </a:endParaRPr>
                </a:p>
              </p:txBody>
            </p:sp>
          </p:grpSp>
          <p:grpSp>
            <p:nvGrpSpPr>
              <p:cNvPr id="18" name="Grupo 17"/>
              <p:cNvGrpSpPr/>
              <p:nvPr/>
            </p:nvGrpSpPr>
            <p:grpSpPr>
              <a:xfrm>
                <a:off x="2104143" y="3799641"/>
                <a:ext cx="1764555" cy="2028224"/>
                <a:chOff x="1986735" y="3293725"/>
                <a:chExt cx="1764555" cy="2028224"/>
              </a:xfrm>
            </p:grpSpPr>
            <p:sp>
              <p:nvSpPr>
                <p:cNvPr id="19" name="Hexágono 18"/>
                <p:cNvSpPr/>
                <p:nvPr/>
              </p:nvSpPr>
              <p:spPr>
                <a:xfrm rot="5400000">
                  <a:off x="1854901" y="3425559"/>
                  <a:ext cx="2028224" cy="1764555"/>
                </a:xfrm>
                <a:prstGeom prst="hexagon">
                  <a:avLst>
                    <a:gd name="adj" fmla="val 25000"/>
                    <a:gd name="vf" fmla="val 115470"/>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20" name="Hexágono 4"/>
                <p:cNvSpPr txBox="1"/>
                <p:nvPr/>
              </p:nvSpPr>
              <p:spPr>
                <a:xfrm>
                  <a:off x="2083928" y="3411106"/>
                  <a:ext cx="1392386" cy="16137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endParaRPr lang="es-ES" sz="1300" kern="1200" dirty="0">
                    <a:latin typeface="Tahoma" panose="020B0604030504040204" pitchFamily="34" charset="0"/>
                    <a:ea typeface="Tahoma" panose="020B0604030504040204" pitchFamily="34" charset="0"/>
                    <a:cs typeface="Tahoma" panose="020B0604030504040204" pitchFamily="34" charset="0"/>
                  </a:endParaRPr>
                </a:p>
                <a:p>
                  <a:pPr lvl="0" algn="ctr" defTabSz="444500">
                    <a:lnSpc>
                      <a:spcPct val="90000"/>
                    </a:lnSpc>
                    <a:spcBef>
                      <a:spcPct val="0"/>
                    </a:spcBef>
                    <a:spcAft>
                      <a:spcPct val="35000"/>
                    </a:spcAft>
                  </a:pPr>
                  <a:r>
                    <a:rPr lang="es-ES" sz="1600" kern="1200" dirty="0" smtClean="0">
                      <a:latin typeface="Cambria" panose="02040503050406030204" pitchFamily="18" charset="0"/>
                      <a:ea typeface="Tahoma" panose="020B0604030504040204" pitchFamily="34" charset="0"/>
                      <a:cs typeface="Tahoma" panose="020B0604030504040204" pitchFamily="34" charset="0"/>
                    </a:rPr>
                    <a:t>La </a:t>
                  </a:r>
                  <a:r>
                    <a:rPr lang="es-ES" sz="1600" kern="1200" dirty="0">
                      <a:latin typeface="Cambria" panose="02040503050406030204" pitchFamily="18" charset="0"/>
                      <a:ea typeface="Tahoma" panose="020B0604030504040204" pitchFamily="34" charset="0"/>
                      <a:cs typeface="Tahoma" panose="020B0604030504040204" pitchFamily="34" charset="0"/>
                    </a:rPr>
                    <a:t>búsqueda de recursos financieros internos o externos para poder brindar una oferta de cursos de calidad</a:t>
                  </a:r>
                </a:p>
              </p:txBody>
            </p:sp>
          </p:grpSp>
          <p:grpSp>
            <p:nvGrpSpPr>
              <p:cNvPr id="21" name="Grupo 20"/>
              <p:cNvGrpSpPr/>
              <p:nvPr/>
            </p:nvGrpSpPr>
            <p:grpSpPr>
              <a:xfrm>
                <a:off x="3868700" y="3799641"/>
                <a:ext cx="1764555" cy="2028224"/>
                <a:chOff x="3734758" y="3283909"/>
                <a:chExt cx="1764555" cy="2028224"/>
              </a:xfrm>
            </p:grpSpPr>
            <p:sp>
              <p:nvSpPr>
                <p:cNvPr id="22" name="Hexágono 21"/>
                <p:cNvSpPr/>
                <p:nvPr/>
              </p:nvSpPr>
              <p:spPr>
                <a:xfrm rot="5400000">
                  <a:off x="3602924" y="3415743"/>
                  <a:ext cx="2028224" cy="1764555"/>
                </a:xfrm>
                <a:prstGeom prst="hexagon">
                  <a:avLst>
                    <a:gd name="adj" fmla="val 25000"/>
                    <a:gd name="vf" fmla="val 11547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3" name="Hexágono 4"/>
                <p:cNvSpPr txBox="1"/>
                <p:nvPr/>
              </p:nvSpPr>
              <p:spPr>
                <a:xfrm>
                  <a:off x="4009734" y="3599974"/>
                  <a:ext cx="1214603" cy="13960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s-ES" sz="1600" dirty="0">
                      <a:latin typeface="Cambria" panose="02040503050406030204" pitchFamily="18" charset="0"/>
                      <a:ea typeface="Tahoma" panose="020B0604030504040204" pitchFamily="34" charset="0"/>
                      <a:cs typeface="Tahoma" panose="020B0604030504040204" pitchFamily="34" charset="0"/>
                    </a:rPr>
                    <a:t>F</a:t>
                  </a:r>
                  <a:r>
                    <a:rPr lang="es-ES" sz="1600" kern="1200" dirty="0" smtClean="0">
                      <a:latin typeface="Cambria" panose="02040503050406030204" pitchFamily="18" charset="0"/>
                      <a:ea typeface="Tahoma" panose="020B0604030504040204" pitchFamily="34" charset="0"/>
                      <a:cs typeface="Tahoma" panose="020B0604030504040204" pitchFamily="34" charset="0"/>
                    </a:rPr>
                    <a:t>acilitar </a:t>
                  </a:r>
                  <a:r>
                    <a:rPr lang="es-ES" sz="1600" kern="1200" dirty="0">
                      <a:latin typeface="Cambria" panose="02040503050406030204" pitchFamily="18" charset="0"/>
                      <a:ea typeface="Tahoma" panose="020B0604030504040204" pitchFamily="34" charset="0"/>
                      <a:cs typeface="Tahoma" panose="020B0604030504040204" pitchFamily="34" charset="0"/>
                    </a:rPr>
                    <a:t>la inscripción al público interno a cursos ofertados o al Centro de Lenguas de cada universidad</a:t>
                  </a:r>
                </a:p>
              </p:txBody>
            </p:sp>
          </p:grpSp>
        </p:grpSp>
        <p:sp>
          <p:nvSpPr>
            <p:cNvPr id="25" name="CuadroTexto 24"/>
            <p:cNvSpPr txBox="1"/>
            <p:nvPr/>
          </p:nvSpPr>
          <p:spPr>
            <a:xfrm>
              <a:off x="2490298" y="1340768"/>
              <a:ext cx="432048" cy="369332"/>
            </a:xfrm>
            <a:prstGeom prst="rect">
              <a:avLst/>
            </a:prstGeom>
            <a:noFill/>
          </p:spPr>
          <p:txBody>
            <a:bodyPr wrap="square" rtlCol="0">
              <a:spAutoFit/>
            </a:bodyPr>
            <a:lstStyle/>
            <a:p>
              <a:endParaRPr lang="es-HN" b="1" dirty="0">
                <a:solidFill>
                  <a:srgbClr val="FFC000"/>
                </a:solidFill>
              </a:endParaRPr>
            </a:p>
          </p:txBody>
        </p:sp>
        <p:sp>
          <p:nvSpPr>
            <p:cNvPr id="27" name="CuadroTexto 26"/>
            <p:cNvSpPr txBox="1"/>
            <p:nvPr/>
          </p:nvSpPr>
          <p:spPr>
            <a:xfrm>
              <a:off x="5470723" y="3103602"/>
              <a:ext cx="432048" cy="369332"/>
            </a:xfrm>
            <a:prstGeom prst="rect">
              <a:avLst/>
            </a:prstGeom>
            <a:noFill/>
          </p:spPr>
          <p:txBody>
            <a:bodyPr wrap="square" rtlCol="0">
              <a:spAutoFit/>
            </a:bodyPr>
            <a:lstStyle/>
            <a:p>
              <a:endParaRPr lang="es-HN" b="1" dirty="0">
                <a:solidFill>
                  <a:srgbClr val="FFC000"/>
                </a:solidFill>
              </a:endParaRPr>
            </a:p>
          </p:txBody>
        </p:sp>
        <p:sp>
          <p:nvSpPr>
            <p:cNvPr id="28" name="CuadroTexto 27"/>
            <p:cNvSpPr txBox="1"/>
            <p:nvPr/>
          </p:nvSpPr>
          <p:spPr>
            <a:xfrm>
              <a:off x="2508952" y="4583401"/>
              <a:ext cx="432048" cy="369332"/>
            </a:xfrm>
            <a:prstGeom prst="rect">
              <a:avLst/>
            </a:prstGeom>
            <a:noFill/>
          </p:spPr>
          <p:txBody>
            <a:bodyPr wrap="square" rtlCol="0">
              <a:spAutoFit/>
            </a:bodyPr>
            <a:lstStyle/>
            <a:p>
              <a:endParaRPr lang="es-HN" b="1" dirty="0">
                <a:solidFill>
                  <a:srgbClr val="FFC000"/>
                </a:solidFill>
              </a:endParaRPr>
            </a:p>
          </p:txBody>
        </p:sp>
        <p:sp>
          <p:nvSpPr>
            <p:cNvPr id="29" name="CuadroTexto 28"/>
            <p:cNvSpPr txBox="1"/>
            <p:nvPr/>
          </p:nvSpPr>
          <p:spPr>
            <a:xfrm>
              <a:off x="6431873" y="4658701"/>
              <a:ext cx="432048" cy="369332"/>
            </a:xfrm>
            <a:prstGeom prst="rect">
              <a:avLst/>
            </a:prstGeom>
            <a:noFill/>
          </p:spPr>
          <p:txBody>
            <a:bodyPr wrap="square" rtlCol="0">
              <a:spAutoFit/>
            </a:bodyPr>
            <a:lstStyle/>
            <a:p>
              <a:endParaRPr lang="es-HN" b="1" dirty="0">
                <a:solidFill>
                  <a:srgbClr val="FFC000"/>
                </a:solidFill>
              </a:endParaRPr>
            </a:p>
          </p:txBody>
        </p:sp>
      </p:grpSp>
      <p:sp>
        <p:nvSpPr>
          <p:cNvPr id="31" name="CuadroTexto 30"/>
          <p:cNvSpPr txBox="1"/>
          <p:nvPr/>
        </p:nvSpPr>
        <p:spPr>
          <a:xfrm>
            <a:off x="827584" y="332656"/>
            <a:ext cx="6840760" cy="707886"/>
          </a:xfrm>
          <a:prstGeom prst="rect">
            <a:avLst/>
          </a:prstGeom>
          <a:noFill/>
        </p:spPr>
        <p:txBody>
          <a:bodyPr wrap="square" rtlCol="0">
            <a:spAutoFit/>
          </a:bodyPr>
          <a:lstStyle/>
          <a:p>
            <a:pPr algn="just"/>
            <a:r>
              <a:rPr lang="es-ES" sz="2000" dirty="0" smtClean="0">
                <a:latin typeface="Cambria" panose="02040503050406030204" pitchFamily="18" charset="0"/>
                <a:ea typeface="Cambria" panose="02040503050406030204" pitchFamily="18" charset="0"/>
              </a:rPr>
              <a:t>Estrategias </a:t>
            </a:r>
            <a:r>
              <a:rPr lang="es-ES" sz="2000" dirty="0">
                <a:latin typeface="Cambria" panose="02040503050406030204" pitchFamily="18" charset="0"/>
                <a:ea typeface="Cambria" panose="02040503050406030204" pitchFamily="18" charset="0"/>
              </a:rPr>
              <a:t>para la incorporación del idioma inglés en una manera más profunda:</a:t>
            </a:r>
          </a:p>
        </p:txBody>
      </p:sp>
    </p:spTree>
    <p:extLst>
      <p:ext uri="{BB962C8B-B14F-4D97-AF65-F5344CB8AC3E}">
        <p14:creationId xmlns:p14="http://schemas.microsoft.com/office/powerpoint/2010/main" val="3966446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10" name="2 Marcador de contenido"/>
          <p:cNvSpPr txBox="1">
            <a:spLocks/>
          </p:cNvSpPr>
          <p:nvPr/>
        </p:nvSpPr>
        <p:spPr>
          <a:xfrm>
            <a:off x="457200" y="2060848"/>
            <a:ext cx="8075240" cy="40653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HN" dirty="0"/>
          </a:p>
        </p:txBody>
      </p:sp>
      <p:sp>
        <p:nvSpPr>
          <p:cNvPr id="6" name="2 Marcador de contenido"/>
          <p:cNvSpPr>
            <a:spLocks noGrp="1"/>
          </p:cNvSpPr>
          <p:nvPr>
            <p:ph idx="1"/>
          </p:nvPr>
        </p:nvSpPr>
        <p:spPr>
          <a:xfrm>
            <a:off x="457200" y="2060848"/>
            <a:ext cx="8229600" cy="2592288"/>
          </a:xfrm>
        </p:spPr>
        <p:txBody>
          <a:bodyPr>
            <a:noAutofit/>
          </a:bodyPr>
          <a:lstStyle/>
          <a:p>
            <a:pPr marL="0" lvl="1" indent="0" algn="just">
              <a:buNone/>
            </a:pPr>
            <a:r>
              <a:rPr lang="es-ES" sz="2400" b="1" i="1" dirty="0" smtClean="0">
                <a:latin typeface="Cambria" panose="02040503050406030204" pitchFamily="18" charset="0"/>
              </a:rPr>
              <a:t>Descripción </a:t>
            </a:r>
            <a:r>
              <a:rPr lang="es-ES" sz="2400" b="1" i="1" dirty="0">
                <a:latin typeface="Cambria" panose="02040503050406030204" pitchFamily="18" charset="0"/>
              </a:rPr>
              <a:t>técnica del Proyecto </a:t>
            </a:r>
          </a:p>
          <a:p>
            <a:pPr marL="0" lvl="1" indent="0" algn="just">
              <a:buNone/>
            </a:pPr>
            <a:r>
              <a:rPr lang="es-ES" sz="2400" dirty="0">
                <a:latin typeface="Cambria" panose="02040503050406030204" pitchFamily="18" charset="0"/>
              </a:rPr>
              <a:t>El proyecto se plantea como un ejercicio piloto que introduzca el idioma inglés en un nivel básico para </a:t>
            </a:r>
            <a:r>
              <a:rPr lang="es-ES" sz="2400" dirty="0" smtClean="0">
                <a:latin typeface="Cambria" panose="02040503050406030204" pitchFamily="18" charset="0"/>
              </a:rPr>
              <a:t>personal administrativo, </a:t>
            </a:r>
            <a:r>
              <a:rPr lang="es-ES" sz="2400" dirty="0">
                <a:latin typeface="Cambria" panose="02040503050406030204" pitchFamily="18" charset="0"/>
              </a:rPr>
              <a:t>profesores y estudiantes y en un nivel avanzado para un grupo de estudiantes y docentes de una carrera en cada una de las universidades </a:t>
            </a:r>
            <a:r>
              <a:rPr lang="es-ES" sz="2400" dirty="0" smtClean="0">
                <a:latin typeface="Cambria" panose="02040503050406030204" pitchFamily="18" charset="0"/>
              </a:rPr>
              <a:t>miembros.</a:t>
            </a:r>
            <a:endParaRPr lang="es-HN" sz="2400" dirty="0">
              <a:latin typeface="Cambria" panose="02040503050406030204" pitchFamily="18" charset="0"/>
            </a:endParaRPr>
          </a:p>
          <a:p>
            <a:pPr marL="514350" indent="-514350">
              <a:buFont typeface="+mj-lt"/>
              <a:buAutoNum type="arabicPeriod"/>
            </a:pPr>
            <a:endParaRPr lang="es-HN" sz="2400" dirty="0"/>
          </a:p>
          <a:p>
            <a:pPr lvl="1">
              <a:buFont typeface="Arial" panose="020B0604020202020204" pitchFamily="34" charset="0"/>
              <a:buChar char="•"/>
            </a:pPr>
            <a:endParaRPr lang="es-HN" sz="2400" dirty="0">
              <a:latin typeface="Garamond" panose="02020404030301010803" pitchFamily="18" charset="0"/>
            </a:endParaRPr>
          </a:p>
          <a:p>
            <a:pPr marL="0" lvl="0" indent="0">
              <a:buNone/>
            </a:pPr>
            <a:endParaRPr lang="es-HN" sz="2400" dirty="0"/>
          </a:p>
          <a:p>
            <a:pPr algn="just">
              <a:buFont typeface="Wingdings" panose="05000000000000000000" pitchFamily="2" charset="2"/>
              <a:buChar char="§"/>
            </a:pPr>
            <a:endParaRPr lang="es-HN" sz="2400" b="1" dirty="0"/>
          </a:p>
          <a:p>
            <a:pPr marL="0" lvl="1" indent="0" algn="just">
              <a:buNone/>
            </a:pPr>
            <a:endParaRPr lang="es-HN" sz="2400" dirty="0"/>
          </a:p>
        </p:txBody>
      </p:sp>
    </p:spTree>
    <p:extLst>
      <p:ext uri="{BB962C8B-B14F-4D97-AF65-F5344CB8AC3E}">
        <p14:creationId xmlns:p14="http://schemas.microsoft.com/office/powerpoint/2010/main" val="3453198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a:spLocks noGrp="1"/>
          </p:cNvSpPr>
          <p:nvPr>
            <p:ph type="title"/>
          </p:nvPr>
        </p:nvSpPr>
        <p:spPr>
          <a:xfrm>
            <a:off x="611560" y="-315416"/>
            <a:ext cx="8075240" cy="1944216"/>
          </a:xfrm>
        </p:spPr>
        <p:txBody>
          <a:bodyPr>
            <a:normAutofit fontScale="90000"/>
          </a:bodyPr>
          <a:lstStyle/>
          <a:p>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HN" sz="2700" dirty="0"/>
              <a:t/>
            </a:r>
            <a:br>
              <a:rPr lang="es-HN" sz="2700" dirty="0"/>
            </a:br>
            <a:r>
              <a:rPr lang="es-HN" sz="2700" dirty="0"/>
              <a:t/>
            </a:r>
            <a:br>
              <a:rPr lang="es-HN" sz="2700" dirty="0"/>
            </a:br>
            <a:r>
              <a:rPr lang="es-MX" sz="3200" dirty="0"/>
              <a:t> </a:t>
            </a:r>
            <a:r>
              <a:rPr lang="es-HN" sz="3200" dirty="0"/>
              <a:t/>
            </a:r>
            <a:br>
              <a:rPr lang="es-HN" sz="3200" dirty="0"/>
            </a:br>
            <a:endParaRPr lang="es-HN" sz="3100" b="1" dirty="0"/>
          </a:p>
        </p:txBody>
      </p:sp>
      <p:sp>
        <p:nvSpPr>
          <p:cNvPr id="10" name="2 Marcador de contenido"/>
          <p:cNvSpPr txBox="1">
            <a:spLocks/>
          </p:cNvSpPr>
          <p:nvPr/>
        </p:nvSpPr>
        <p:spPr>
          <a:xfrm>
            <a:off x="457200" y="2060848"/>
            <a:ext cx="8075240" cy="40653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HN"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946862866"/>
              </p:ext>
            </p:extLst>
          </p:nvPr>
        </p:nvGraphicFramePr>
        <p:xfrm>
          <a:off x="611560" y="692699"/>
          <a:ext cx="7920879" cy="4529954"/>
        </p:xfrm>
        <a:graphic>
          <a:graphicData uri="http://schemas.openxmlformats.org/drawingml/2006/table">
            <a:tbl>
              <a:tblPr firstRow="1" firstCol="1" lastRow="1" lastCol="1" bandRow="1" bandCol="1"/>
              <a:tblGrid>
                <a:gridCol w="1391455">
                  <a:extLst>
                    <a:ext uri="{9D8B030D-6E8A-4147-A177-3AD203B41FA5}">
                      <a16:colId xmlns="" xmlns:a16="http://schemas.microsoft.com/office/drawing/2014/main" val="879217781"/>
                    </a:ext>
                  </a:extLst>
                </a:gridCol>
                <a:gridCol w="6529424">
                  <a:extLst>
                    <a:ext uri="{9D8B030D-6E8A-4147-A177-3AD203B41FA5}">
                      <a16:colId xmlns="" xmlns:a16="http://schemas.microsoft.com/office/drawing/2014/main" val="469757806"/>
                    </a:ext>
                  </a:extLst>
                </a:gridCol>
              </a:tblGrid>
              <a:tr h="515961">
                <a:tc>
                  <a:txBody>
                    <a:bodyPr/>
                    <a:lstStyle/>
                    <a:p>
                      <a:pPr>
                        <a:lnSpc>
                          <a:spcPct val="107000"/>
                        </a:lnSpc>
                        <a:spcAft>
                          <a:spcPts val="0"/>
                        </a:spcAft>
                      </a:pPr>
                      <a:r>
                        <a:rPr lang="es-ES" sz="1200" b="1">
                          <a:effectLst/>
                          <a:latin typeface="Calibri Light" panose="020F0302020204030204" pitchFamily="34" charset="0"/>
                          <a:ea typeface="Times New Roman" panose="02020603050405020304" pitchFamily="18" charset="0"/>
                          <a:cs typeface="Calibri Light" panose="020F0302020204030204" pitchFamily="34" charset="0"/>
                        </a:rPr>
                        <a:t> </a:t>
                      </a:r>
                      <a:endParaRPr lang="es-H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07000"/>
                        </a:lnSpc>
                        <a:spcAft>
                          <a:spcPts val="0"/>
                        </a:spcAft>
                      </a:pPr>
                      <a:r>
                        <a:rPr lang="es-ES" sz="2000" dirty="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Resultados </a:t>
                      </a:r>
                      <a:endParaRPr lang="es-HN"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 xmlns:a16="http://schemas.microsoft.com/office/drawing/2014/main" val="3132842665"/>
                  </a:ext>
                </a:extLst>
              </a:tr>
              <a:tr h="466051">
                <a:tc>
                  <a:txBody>
                    <a:bodyPr/>
                    <a:lstStyle/>
                    <a:p>
                      <a:pPr algn="ctr">
                        <a:lnSpc>
                          <a:spcPct val="107000"/>
                        </a:lnSpc>
                        <a:spcAft>
                          <a:spcPts val="0"/>
                        </a:spcAft>
                      </a:pPr>
                      <a:r>
                        <a:rPr lang="es-ES_tradnl" sz="1400" b="1">
                          <a:effectLst/>
                          <a:latin typeface="Calibri Light" panose="020F0302020204030204" pitchFamily="34" charset="0"/>
                          <a:ea typeface="Times New Roman" panose="02020603050405020304" pitchFamily="18" charset="0"/>
                          <a:cs typeface="Calibri Light" panose="020F0302020204030204" pitchFamily="34" charset="0"/>
                        </a:rPr>
                        <a:t>C1</a:t>
                      </a:r>
                      <a:endParaRPr lang="es-H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nSpc>
                          <a:spcPct val="107000"/>
                        </a:lnSpc>
                        <a:spcAft>
                          <a:spcPts val="0"/>
                        </a:spcAft>
                      </a:pPr>
                      <a:r>
                        <a:rPr lang="es-ES_tradnl" sz="2000" b="1" dirty="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Formación</a:t>
                      </a:r>
                      <a:endParaRPr lang="es-HN"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 xmlns:a16="http://schemas.microsoft.com/office/drawing/2014/main" val="352858098"/>
                  </a:ext>
                </a:extLst>
              </a:tr>
              <a:tr h="799091">
                <a:tc>
                  <a:txBody>
                    <a:bodyPr/>
                    <a:lstStyle/>
                    <a:p>
                      <a:pPr algn="ctr">
                        <a:lnSpc>
                          <a:spcPct val="107000"/>
                        </a:lnSpc>
                        <a:spcAft>
                          <a:spcPts val="0"/>
                        </a:spcAft>
                      </a:pPr>
                      <a:r>
                        <a:rPr lang="es-ES_tradnl" sz="1200" b="1">
                          <a:effectLst/>
                          <a:latin typeface="Calibri Light" panose="020F0302020204030204" pitchFamily="34" charset="0"/>
                          <a:ea typeface="Times New Roman" panose="02020603050405020304" pitchFamily="18" charset="0"/>
                          <a:cs typeface="Calibri Light" panose="020F0302020204030204" pitchFamily="34" charset="0"/>
                        </a:rPr>
                        <a:t>R1</a:t>
                      </a:r>
                      <a:endParaRPr lang="es-H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nSpc>
                          <a:spcPct val="107000"/>
                        </a:lnSpc>
                        <a:spcAft>
                          <a:spcPts val="0"/>
                        </a:spcAft>
                      </a:pPr>
                      <a:r>
                        <a:rPr lang="es-ES_tradnl" sz="2000" dirty="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Cursos introductorios/preparatorios para profesores, alumnos administrativos diseñados</a:t>
                      </a:r>
                      <a:endParaRPr lang="es-HN"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 xmlns:a16="http://schemas.microsoft.com/office/drawing/2014/main" val="4277444419"/>
                  </a:ext>
                </a:extLst>
              </a:tr>
              <a:tr h="799091">
                <a:tc>
                  <a:txBody>
                    <a:bodyPr/>
                    <a:lstStyle/>
                    <a:p>
                      <a:pPr algn="ctr">
                        <a:lnSpc>
                          <a:spcPct val="107000"/>
                        </a:lnSpc>
                        <a:spcAft>
                          <a:spcPts val="0"/>
                        </a:spcAft>
                      </a:pPr>
                      <a:r>
                        <a:rPr lang="es-ES_tradnl" sz="1200" b="1">
                          <a:effectLst/>
                          <a:latin typeface="Calibri Light" panose="020F0302020204030204" pitchFamily="34" charset="0"/>
                          <a:ea typeface="Times New Roman" panose="02020603050405020304" pitchFamily="18" charset="0"/>
                          <a:cs typeface="Calibri Light" panose="020F0302020204030204" pitchFamily="34" charset="0"/>
                        </a:rPr>
                        <a:t>R2</a:t>
                      </a:r>
                      <a:endParaRPr lang="es-H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nSpc>
                          <a:spcPct val="107000"/>
                        </a:lnSpc>
                        <a:spcAft>
                          <a:spcPts val="0"/>
                        </a:spcAft>
                      </a:pPr>
                      <a:r>
                        <a:rPr lang="es-ES_tradnl" sz="2000" dirty="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Asignaturas de una carrera en específico diseñadas y desarrolladas en el idioma inglés </a:t>
                      </a:r>
                      <a:endParaRPr lang="es-HN"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 xmlns:a16="http://schemas.microsoft.com/office/drawing/2014/main" val="2744140246"/>
                  </a:ext>
                </a:extLst>
              </a:tr>
              <a:tr h="487440">
                <a:tc>
                  <a:txBody>
                    <a:bodyPr/>
                    <a:lstStyle/>
                    <a:p>
                      <a:pPr algn="ctr">
                        <a:lnSpc>
                          <a:spcPct val="107000"/>
                        </a:lnSpc>
                        <a:spcAft>
                          <a:spcPts val="0"/>
                        </a:spcAft>
                      </a:pPr>
                      <a:r>
                        <a:rPr lang="es-ES_tradnl" sz="1400" b="1">
                          <a:effectLst/>
                          <a:latin typeface="Calibri Light" panose="020F0302020204030204" pitchFamily="34" charset="0"/>
                          <a:ea typeface="Times New Roman" panose="02020603050405020304" pitchFamily="18" charset="0"/>
                          <a:cs typeface="Calibri Light" panose="020F0302020204030204" pitchFamily="34" charset="0"/>
                        </a:rPr>
                        <a:t>C2</a:t>
                      </a:r>
                      <a:endParaRPr lang="es-H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nSpc>
                          <a:spcPct val="107000"/>
                        </a:lnSpc>
                        <a:spcAft>
                          <a:spcPts val="0"/>
                        </a:spcAft>
                      </a:pPr>
                      <a:r>
                        <a:rPr lang="es-ES_tradnl" sz="2000" b="1" dirty="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Equipamiento de Laboratorios</a:t>
                      </a:r>
                      <a:endParaRPr lang="es-HN"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 xmlns:a16="http://schemas.microsoft.com/office/drawing/2014/main" val="1483420428"/>
                  </a:ext>
                </a:extLst>
              </a:tr>
              <a:tr h="487440">
                <a:tc>
                  <a:txBody>
                    <a:bodyPr/>
                    <a:lstStyle/>
                    <a:p>
                      <a:pPr algn="ctr">
                        <a:lnSpc>
                          <a:spcPct val="107000"/>
                        </a:lnSpc>
                        <a:spcAft>
                          <a:spcPts val="0"/>
                        </a:spcAft>
                      </a:pPr>
                      <a:r>
                        <a:rPr lang="es-ES_tradnl" sz="1200" b="1">
                          <a:effectLst/>
                          <a:latin typeface="Calibri Light" panose="020F0302020204030204" pitchFamily="34" charset="0"/>
                          <a:ea typeface="Times New Roman" panose="02020603050405020304" pitchFamily="18" charset="0"/>
                          <a:cs typeface="Calibri Light" panose="020F0302020204030204" pitchFamily="34" charset="0"/>
                        </a:rPr>
                        <a:t>R1</a:t>
                      </a:r>
                      <a:endParaRPr lang="es-H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nSpc>
                          <a:spcPct val="107000"/>
                        </a:lnSpc>
                        <a:spcAft>
                          <a:spcPts val="0"/>
                        </a:spcAft>
                      </a:pPr>
                      <a:r>
                        <a:rPr lang="es-ES_tradnl" sz="2000" dirty="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Compra de equipo </a:t>
                      </a:r>
                      <a:r>
                        <a:rPr lang="es-ES_tradnl" sz="2000" dirty="0" smtClean="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y software</a:t>
                      </a:r>
                      <a:endParaRPr lang="es-HN"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 xmlns:a16="http://schemas.microsoft.com/office/drawing/2014/main" val="1101167860"/>
                  </a:ext>
                </a:extLst>
              </a:tr>
              <a:tr h="487440">
                <a:tc>
                  <a:txBody>
                    <a:bodyPr/>
                    <a:lstStyle/>
                    <a:p>
                      <a:pPr algn="ctr">
                        <a:lnSpc>
                          <a:spcPct val="107000"/>
                        </a:lnSpc>
                        <a:spcAft>
                          <a:spcPts val="0"/>
                        </a:spcAft>
                      </a:pPr>
                      <a:r>
                        <a:rPr lang="es-ES_tradnl" sz="1400" b="1">
                          <a:effectLst/>
                          <a:latin typeface="Calibri Light" panose="020F0302020204030204" pitchFamily="34" charset="0"/>
                          <a:ea typeface="Times New Roman" panose="02020603050405020304" pitchFamily="18" charset="0"/>
                          <a:cs typeface="Calibri Light" panose="020F0302020204030204" pitchFamily="34" charset="0"/>
                        </a:rPr>
                        <a:t>C3</a:t>
                      </a:r>
                      <a:endParaRPr lang="es-H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nSpc>
                          <a:spcPct val="107000"/>
                        </a:lnSpc>
                        <a:spcAft>
                          <a:spcPts val="0"/>
                        </a:spcAft>
                      </a:pPr>
                      <a:r>
                        <a:rPr lang="es-ES_tradnl" sz="2000" b="1" dirty="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Sensibilización</a:t>
                      </a:r>
                      <a:endParaRPr lang="es-HN"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 xmlns:a16="http://schemas.microsoft.com/office/drawing/2014/main" val="1693896252"/>
                  </a:ext>
                </a:extLst>
              </a:tr>
              <a:tr h="487440">
                <a:tc>
                  <a:txBody>
                    <a:bodyPr/>
                    <a:lstStyle/>
                    <a:p>
                      <a:pPr algn="ctr">
                        <a:lnSpc>
                          <a:spcPct val="107000"/>
                        </a:lnSpc>
                        <a:spcAft>
                          <a:spcPts val="0"/>
                        </a:spcAft>
                      </a:pPr>
                      <a:r>
                        <a:rPr lang="es-ES_tradnl" sz="1200" b="1">
                          <a:effectLst/>
                          <a:latin typeface="Calibri Light" panose="020F0302020204030204" pitchFamily="34" charset="0"/>
                          <a:ea typeface="Times New Roman" panose="02020603050405020304" pitchFamily="18" charset="0"/>
                          <a:cs typeface="Calibri Light" panose="020F0302020204030204" pitchFamily="34" charset="0"/>
                        </a:rPr>
                        <a:t>R1</a:t>
                      </a:r>
                      <a:endParaRPr lang="es-HN"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nSpc>
                          <a:spcPct val="107000"/>
                        </a:lnSpc>
                        <a:spcAft>
                          <a:spcPts val="0"/>
                        </a:spcAft>
                      </a:pPr>
                      <a:r>
                        <a:rPr lang="es-ES_tradnl" sz="2000" dirty="0">
                          <a:solidFill>
                            <a:schemeClr val="tx1"/>
                          </a:solidFill>
                          <a:effectLst/>
                          <a:latin typeface="Calibri Light" panose="020F0302020204030204" pitchFamily="34" charset="0"/>
                          <a:ea typeface="Times New Roman" panose="02020603050405020304" pitchFamily="18" charset="0"/>
                          <a:cs typeface="Calibri Light" panose="020F0302020204030204" pitchFamily="34" charset="0"/>
                        </a:rPr>
                        <a:t>Campaña de Sensibilización diseñada y ejecutada</a:t>
                      </a:r>
                      <a:endParaRPr lang="es-HN" sz="20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extLst>
                  <a:ext uri="{0D108BD9-81ED-4DB2-BD59-A6C34878D82A}">
                    <a16:rowId xmlns="" xmlns:a16="http://schemas.microsoft.com/office/drawing/2014/main" val="3948581143"/>
                  </a:ext>
                </a:extLst>
              </a:tr>
            </a:tbl>
          </a:graphicData>
        </a:graphic>
      </p:graphicFrame>
    </p:spTree>
    <p:extLst>
      <p:ext uri="{BB962C8B-B14F-4D97-AF65-F5344CB8AC3E}">
        <p14:creationId xmlns:p14="http://schemas.microsoft.com/office/powerpoint/2010/main" val="2536462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a:spLocks noGrp="1"/>
          </p:cNvSpPr>
          <p:nvPr>
            <p:ph type="title"/>
          </p:nvPr>
        </p:nvSpPr>
        <p:spPr>
          <a:xfrm>
            <a:off x="611560" y="-315416"/>
            <a:ext cx="8075240" cy="1944216"/>
          </a:xfrm>
        </p:spPr>
        <p:txBody>
          <a:bodyPr>
            <a:normAutofit fontScale="90000"/>
          </a:bodyPr>
          <a:lstStyle/>
          <a:p>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HN" sz="2700" dirty="0"/>
              <a:t/>
            </a:r>
            <a:br>
              <a:rPr lang="es-HN" sz="2700" dirty="0"/>
            </a:br>
            <a:r>
              <a:rPr lang="es-HN" sz="2700" dirty="0"/>
              <a:t/>
            </a:r>
            <a:br>
              <a:rPr lang="es-HN" sz="2700" dirty="0"/>
            </a:br>
            <a:r>
              <a:rPr lang="es-MX" sz="3200" dirty="0"/>
              <a:t> </a:t>
            </a:r>
            <a:r>
              <a:rPr lang="es-HN" sz="3200" dirty="0"/>
              <a:t/>
            </a:r>
            <a:br>
              <a:rPr lang="es-HN" sz="3200" dirty="0"/>
            </a:br>
            <a:endParaRPr lang="es-HN" sz="3100" b="1" dirty="0"/>
          </a:p>
        </p:txBody>
      </p:sp>
      <p:sp>
        <p:nvSpPr>
          <p:cNvPr id="10" name="2 Marcador de contenido"/>
          <p:cNvSpPr txBox="1">
            <a:spLocks/>
          </p:cNvSpPr>
          <p:nvPr/>
        </p:nvSpPr>
        <p:spPr>
          <a:xfrm>
            <a:off x="457200" y="2060848"/>
            <a:ext cx="8075240" cy="40653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HN" dirty="0"/>
          </a:p>
        </p:txBody>
      </p:sp>
      <p:sp>
        <p:nvSpPr>
          <p:cNvPr id="2" name="Marcador de contenido 1"/>
          <p:cNvSpPr>
            <a:spLocks noGrp="1"/>
          </p:cNvSpPr>
          <p:nvPr>
            <p:ph idx="1"/>
          </p:nvPr>
        </p:nvSpPr>
        <p:spPr>
          <a:xfrm>
            <a:off x="323528" y="188640"/>
            <a:ext cx="8640960" cy="5832649"/>
          </a:xfrm>
        </p:spPr>
        <p:txBody>
          <a:bodyPr>
            <a:normAutofit fontScale="47500" lnSpcReduction="20000"/>
          </a:bodyPr>
          <a:lstStyle/>
          <a:p>
            <a:pPr marL="0" indent="0">
              <a:buNone/>
            </a:pPr>
            <a:r>
              <a:rPr lang="es-ES_tradnl" sz="5100" i="1" dirty="0">
                <a:effectLst>
                  <a:outerShdw blurRad="38100" dist="19050" dir="2700000" algn="tl">
                    <a:schemeClr val="dk1">
                      <a:alpha val="40000"/>
                    </a:schemeClr>
                  </a:outerShdw>
                </a:effectLst>
                <a:latin typeface="Cambria" panose="02040503050406030204" pitchFamily="18" charset="0"/>
              </a:rPr>
              <a:t>COMPONENTE: FORMACIÓN</a:t>
            </a:r>
            <a:endParaRPr lang="es-HN" sz="5100" dirty="0">
              <a:latin typeface="Cambria" panose="02040503050406030204" pitchFamily="18" charset="0"/>
            </a:endParaRPr>
          </a:p>
          <a:p>
            <a:pPr marL="0" indent="0">
              <a:buNone/>
            </a:pPr>
            <a:r>
              <a:rPr lang="es-ES_tradnl" sz="5100" b="1" i="1" dirty="0">
                <a:latin typeface="Cambria" panose="02040503050406030204" pitchFamily="18" charset="0"/>
              </a:rPr>
              <a:t> </a:t>
            </a:r>
            <a:endParaRPr lang="es-HN" sz="5100" dirty="0">
              <a:latin typeface="Cambria" panose="02040503050406030204" pitchFamily="18" charset="0"/>
            </a:endParaRPr>
          </a:p>
          <a:p>
            <a:pPr marL="0" indent="0">
              <a:buNone/>
            </a:pPr>
            <a:r>
              <a:rPr lang="es-ES_tradnl" sz="5100" b="1" i="1" dirty="0">
                <a:latin typeface="Cambria" panose="02040503050406030204" pitchFamily="18" charset="0"/>
              </a:rPr>
              <a:t>R1 3 Módulos introductorios/básicos para el aprendizaje del idioma inglés con enfoque comunicativo </a:t>
            </a:r>
            <a:r>
              <a:rPr lang="es-ES_tradnl" sz="5100" b="1" i="1" dirty="0" smtClean="0">
                <a:latin typeface="Cambria" panose="02040503050406030204" pitchFamily="18" charset="0"/>
              </a:rPr>
              <a:t>diseñados.</a:t>
            </a:r>
            <a:r>
              <a:rPr lang="es-ES" sz="5100" dirty="0">
                <a:latin typeface="Cambria" panose="02040503050406030204" pitchFamily="18" charset="0"/>
              </a:rPr>
              <a:t> </a:t>
            </a:r>
            <a:endParaRPr lang="es-HN" sz="5100" dirty="0">
              <a:latin typeface="Cambria" panose="02040503050406030204" pitchFamily="18" charset="0"/>
            </a:endParaRPr>
          </a:p>
          <a:p>
            <a:pPr marL="0" indent="0">
              <a:buNone/>
            </a:pPr>
            <a:r>
              <a:rPr lang="es-ES" sz="5100" dirty="0">
                <a:latin typeface="Cambria" panose="02040503050406030204" pitchFamily="18" charset="0"/>
              </a:rPr>
              <a:t>En el nivel básico, se busca que la comunidad universitaria tenga acceso a 3 módulos de formación en el idioma inglés que permitan obtener un conocimiento básico del idioma y que a la vez esté orientado al ambiente universitario.</a:t>
            </a:r>
            <a:endParaRPr lang="es-HN" sz="5100" dirty="0">
              <a:latin typeface="Cambria" panose="02040503050406030204" pitchFamily="18" charset="0"/>
            </a:endParaRPr>
          </a:p>
          <a:p>
            <a:pPr marL="0" indent="0">
              <a:buNone/>
            </a:pPr>
            <a:r>
              <a:rPr lang="es-ES" sz="5100" dirty="0">
                <a:latin typeface="Cambria" panose="02040503050406030204" pitchFamily="18" charset="0"/>
              </a:rPr>
              <a:t>Con estos módulos se pretende que la comunidad universitaria en general pueda acceder al aprendizaje de cursos sencillos que permitan la comunicación efectiva en el idioma inglés y en contexto con el ambiente académico-universitario, orientado a responder a las demandas de información general de los servicios universitarios. </a:t>
            </a:r>
            <a:endParaRPr lang="es-ES" sz="5100" dirty="0" smtClean="0">
              <a:latin typeface="Cambria" panose="02040503050406030204" pitchFamily="18" charset="0"/>
            </a:endParaRPr>
          </a:p>
          <a:p>
            <a:pPr marL="0" indent="0">
              <a:buNone/>
            </a:pPr>
            <a:r>
              <a:rPr lang="es-ES" sz="5100" b="1" dirty="0" smtClean="0">
                <a:latin typeface="Cambria" panose="02040503050406030204" pitchFamily="18" charset="0"/>
              </a:rPr>
              <a:t>Módulo 1</a:t>
            </a:r>
            <a:r>
              <a:rPr lang="es-ES" sz="5100" dirty="0">
                <a:latin typeface="Cambria" panose="02040503050406030204" pitchFamily="18" charset="0"/>
              </a:rPr>
              <a:t>:</a:t>
            </a:r>
            <a:r>
              <a:rPr lang="es-ES" sz="5100" dirty="0" smtClean="0">
                <a:latin typeface="Cambria" panose="02040503050406030204" pitchFamily="18" charset="0"/>
              </a:rPr>
              <a:t> comunicación básica, </a:t>
            </a:r>
            <a:r>
              <a:rPr lang="es-ES" sz="5100" b="1" dirty="0" smtClean="0">
                <a:latin typeface="Cambria" panose="02040503050406030204" pitchFamily="18" charset="0"/>
              </a:rPr>
              <a:t>Módulo 2</a:t>
            </a:r>
            <a:r>
              <a:rPr lang="es-ES" sz="5100" dirty="0" smtClean="0">
                <a:latin typeface="Cambria" panose="02040503050406030204" pitchFamily="18" charset="0"/>
              </a:rPr>
              <a:t>: lugares y cómo llegar, </a:t>
            </a:r>
            <a:r>
              <a:rPr lang="es-ES" sz="5100" b="1" dirty="0" smtClean="0">
                <a:latin typeface="Cambria" panose="02040503050406030204" pitchFamily="18" charset="0"/>
              </a:rPr>
              <a:t>Módulo 3:</a:t>
            </a:r>
            <a:r>
              <a:rPr lang="es-ES" sz="5100" dirty="0" smtClean="0">
                <a:latin typeface="Cambria" panose="02040503050406030204" pitchFamily="18" charset="0"/>
              </a:rPr>
              <a:t> Servicios Universitarios.</a:t>
            </a:r>
          </a:p>
          <a:p>
            <a:pPr marL="0" indent="0">
              <a:buNone/>
            </a:pPr>
            <a:endParaRPr lang="es-HN" sz="3800" dirty="0">
              <a:latin typeface="Cambria" panose="02040503050406030204" pitchFamily="18" charset="0"/>
            </a:endParaRPr>
          </a:p>
          <a:p>
            <a:pPr marL="0" indent="0">
              <a:buNone/>
            </a:pPr>
            <a:r>
              <a:rPr lang="es-ES" dirty="0"/>
              <a:t> </a:t>
            </a:r>
            <a:endParaRPr lang="es-HN" dirty="0"/>
          </a:p>
          <a:p>
            <a:endParaRPr lang="es-HN" dirty="0"/>
          </a:p>
        </p:txBody>
      </p:sp>
    </p:spTree>
    <p:extLst>
      <p:ext uri="{BB962C8B-B14F-4D97-AF65-F5344CB8AC3E}">
        <p14:creationId xmlns:p14="http://schemas.microsoft.com/office/powerpoint/2010/main" val="1177796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a:spLocks noGrp="1"/>
          </p:cNvSpPr>
          <p:nvPr>
            <p:ph type="title"/>
          </p:nvPr>
        </p:nvSpPr>
        <p:spPr>
          <a:xfrm>
            <a:off x="611560" y="-315416"/>
            <a:ext cx="8075240" cy="1944216"/>
          </a:xfrm>
        </p:spPr>
        <p:txBody>
          <a:bodyPr>
            <a:normAutofit fontScale="90000"/>
          </a:bodyPr>
          <a:lstStyle/>
          <a:p>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HN" sz="2700" dirty="0"/>
              <a:t/>
            </a:r>
            <a:br>
              <a:rPr lang="es-HN" sz="2700" dirty="0"/>
            </a:br>
            <a:r>
              <a:rPr lang="es-HN" sz="2700" dirty="0"/>
              <a:t/>
            </a:r>
            <a:br>
              <a:rPr lang="es-HN" sz="2700" dirty="0"/>
            </a:br>
            <a:r>
              <a:rPr lang="es-MX" sz="3200" dirty="0"/>
              <a:t> </a:t>
            </a:r>
            <a:r>
              <a:rPr lang="es-HN" sz="3200" dirty="0"/>
              <a:t/>
            </a:r>
            <a:br>
              <a:rPr lang="es-HN" sz="3200" dirty="0"/>
            </a:br>
            <a:endParaRPr lang="es-HN" sz="3100" b="1" dirty="0"/>
          </a:p>
        </p:txBody>
      </p:sp>
      <p:sp>
        <p:nvSpPr>
          <p:cNvPr id="10" name="2 Marcador de contenido"/>
          <p:cNvSpPr txBox="1">
            <a:spLocks/>
          </p:cNvSpPr>
          <p:nvPr/>
        </p:nvSpPr>
        <p:spPr>
          <a:xfrm>
            <a:off x="457200" y="2060848"/>
            <a:ext cx="8075240" cy="40653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HN" dirty="0"/>
          </a:p>
        </p:txBody>
      </p:sp>
      <p:sp>
        <p:nvSpPr>
          <p:cNvPr id="2" name="Marcador de contenido 1"/>
          <p:cNvSpPr>
            <a:spLocks noGrp="1"/>
          </p:cNvSpPr>
          <p:nvPr>
            <p:ph idx="1"/>
          </p:nvPr>
        </p:nvSpPr>
        <p:spPr>
          <a:xfrm>
            <a:off x="323528" y="188640"/>
            <a:ext cx="8640960" cy="5832649"/>
          </a:xfrm>
        </p:spPr>
        <p:txBody>
          <a:bodyPr>
            <a:normAutofit fontScale="85000" lnSpcReduction="20000"/>
          </a:bodyPr>
          <a:lstStyle/>
          <a:p>
            <a:pPr marL="0" indent="0">
              <a:buNone/>
            </a:pPr>
            <a:r>
              <a:rPr lang="es-ES_tradnl" sz="2600" b="1" i="1" dirty="0">
                <a:latin typeface="Cambria" panose="02040503050406030204" pitchFamily="18" charset="0"/>
              </a:rPr>
              <a:t>R2 Asignaturas de una carrera en específico diseñadas y desarrolladas en el idioma inglés</a:t>
            </a:r>
            <a:r>
              <a:rPr lang="es-ES_tradnl" sz="2600" b="1" i="1" dirty="0" smtClean="0">
                <a:latin typeface="Cambria" panose="02040503050406030204" pitchFamily="18" charset="0"/>
              </a:rPr>
              <a:t>.</a:t>
            </a:r>
            <a:endParaRPr lang="es-HN" sz="2600" dirty="0">
              <a:latin typeface="Cambria" panose="02040503050406030204" pitchFamily="18" charset="0"/>
            </a:endParaRPr>
          </a:p>
          <a:p>
            <a:pPr marL="0" indent="0">
              <a:buNone/>
            </a:pPr>
            <a:r>
              <a:rPr lang="es-ES_tradnl" sz="2800" b="1" i="1" dirty="0">
                <a:latin typeface="Cambria" panose="02040503050406030204" pitchFamily="18" charset="0"/>
              </a:rPr>
              <a:t> </a:t>
            </a:r>
            <a:r>
              <a:rPr lang="es-ES" sz="2800" dirty="0">
                <a:latin typeface="Cambria" panose="02040503050406030204" pitchFamily="18" charset="0"/>
              </a:rPr>
              <a:t>En el nivel avanzado, se aspira contar </a:t>
            </a:r>
            <a:r>
              <a:rPr lang="es-ES" sz="2800" dirty="0" smtClean="0">
                <a:latin typeface="Cambria" panose="02040503050406030204" pitchFamily="18" charset="0"/>
              </a:rPr>
              <a:t> </a:t>
            </a:r>
            <a:r>
              <a:rPr lang="es-ES" sz="2800" dirty="0">
                <a:latin typeface="Cambria" panose="02040503050406030204" pitchFamily="18" charset="0"/>
              </a:rPr>
              <a:t>con un mínimo del 10% de asignaturas de la formación especializada en el idioma inglés, de una carrera seleccionada en cada universidad miembro; con el propósito  que este ejercicio sirva de referencia y apoyo para iniciar el proceso en otras carreras que demanden profesionales con dominio del idioma inglés</a:t>
            </a:r>
            <a:r>
              <a:rPr lang="es-ES" sz="2800" dirty="0" smtClean="0">
                <a:latin typeface="Cambria" panose="02040503050406030204" pitchFamily="18" charset="0"/>
              </a:rPr>
              <a:t>.</a:t>
            </a:r>
            <a:endParaRPr lang="es-HN" sz="2800" dirty="0">
              <a:latin typeface="Cambria" panose="02040503050406030204" pitchFamily="18" charset="0"/>
            </a:endParaRPr>
          </a:p>
          <a:p>
            <a:pPr marL="0" indent="0">
              <a:buNone/>
            </a:pPr>
            <a:r>
              <a:rPr lang="es-ES" sz="3100" dirty="0">
                <a:latin typeface="Cambria" panose="02040503050406030204" pitchFamily="18" charset="0"/>
              </a:rPr>
              <a:t>Las asignaturas serán seleccionadas de una carrera en específico de acuerdo con las necesidades de cada universidad. Se realizará una selección de profesores por universidad para que puedan ser asesorados por una universidad socia para desarrollar la planificación, selección de textos, y otras actividades que se requieran para desarrollar las adecuaciones curriculares correspondientes.</a:t>
            </a:r>
            <a:endParaRPr lang="es-HN" sz="3100" dirty="0">
              <a:latin typeface="Cambria" panose="02040503050406030204" pitchFamily="18" charset="0"/>
            </a:endParaRPr>
          </a:p>
          <a:p>
            <a:pPr marL="0" indent="0">
              <a:buNone/>
            </a:pPr>
            <a:endParaRPr lang="es-HN" sz="3800" dirty="0">
              <a:latin typeface="Cambria" panose="02040503050406030204" pitchFamily="18" charset="0"/>
            </a:endParaRPr>
          </a:p>
          <a:p>
            <a:pPr marL="0" indent="0">
              <a:buNone/>
            </a:pPr>
            <a:r>
              <a:rPr lang="es-ES" dirty="0"/>
              <a:t> </a:t>
            </a:r>
            <a:endParaRPr lang="es-HN" dirty="0"/>
          </a:p>
          <a:p>
            <a:endParaRPr lang="es-HN" dirty="0"/>
          </a:p>
        </p:txBody>
      </p:sp>
    </p:spTree>
    <p:extLst>
      <p:ext uri="{BB962C8B-B14F-4D97-AF65-F5344CB8AC3E}">
        <p14:creationId xmlns:p14="http://schemas.microsoft.com/office/powerpoint/2010/main" val="2323489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JDOMINGUEZ\Desktop\Viñeta.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013176"/>
            <a:ext cx="9143999" cy="1844824"/>
          </a:xfrm>
          <a:prstGeom prst="rect">
            <a:avLst/>
          </a:prstGeom>
          <a:noFill/>
          <a:extLst>
            <a:ext uri="{909E8E84-426E-40DD-AFC4-6F175D3DCCD1}">
              <a14:hiddenFill xmlns:a14="http://schemas.microsoft.com/office/drawing/2010/main">
                <a:solidFill>
                  <a:srgbClr val="FFFFFF"/>
                </a:solidFill>
              </a14:hiddenFill>
            </a:ext>
          </a:extLst>
        </p:spPr>
      </p:pic>
      <p:sp>
        <p:nvSpPr>
          <p:cNvPr id="9" name="1 Título"/>
          <p:cNvSpPr>
            <a:spLocks noGrp="1"/>
          </p:cNvSpPr>
          <p:nvPr>
            <p:ph type="title"/>
          </p:nvPr>
        </p:nvSpPr>
        <p:spPr>
          <a:xfrm>
            <a:off x="611560" y="-315416"/>
            <a:ext cx="8075240" cy="1944216"/>
          </a:xfrm>
        </p:spPr>
        <p:txBody>
          <a:bodyPr>
            <a:normAutofit fontScale="90000"/>
          </a:bodyPr>
          <a:lstStyle/>
          <a:p>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MX" sz="3200" b="1" dirty="0"/>
              <a:t/>
            </a:r>
            <a:br>
              <a:rPr lang="es-MX" sz="3200" b="1" dirty="0"/>
            </a:br>
            <a:r>
              <a:rPr lang="es-MX" sz="3200" b="1" dirty="0" smtClean="0"/>
              <a:t/>
            </a:r>
            <a:br>
              <a:rPr lang="es-MX" sz="3200" b="1" dirty="0" smtClean="0"/>
            </a:br>
            <a:r>
              <a:rPr lang="es-HN" sz="2700" dirty="0"/>
              <a:t/>
            </a:r>
            <a:br>
              <a:rPr lang="es-HN" sz="2700" dirty="0"/>
            </a:br>
            <a:r>
              <a:rPr lang="es-HN" sz="2700" dirty="0"/>
              <a:t/>
            </a:r>
            <a:br>
              <a:rPr lang="es-HN" sz="2700" dirty="0"/>
            </a:br>
            <a:r>
              <a:rPr lang="es-MX" sz="3200" dirty="0"/>
              <a:t> </a:t>
            </a:r>
            <a:r>
              <a:rPr lang="es-HN" sz="3200" dirty="0"/>
              <a:t/>
            </a:r>
            <a:br>
              <a:rPr lang="es-HN" sz="3200" dirty="0"/>
            </a:br>
            <a:endParaRPr lang="es-HN" sz="3100" b="1" dirty="0"/>
          </a:p>
        </p:txBody>
      </p:sp>
      <p:sp>
        <p:nvSpPr>
          <p:cNvPr id="10" name="2 Marcador de contenido"/>
          <p:cNvSpPr txBox="1">
            <a:spLocks/>
          </p:cNvSpPr>
          <p:nvPr/>
        </p:nvSpPr>
        <p:spPr>
          <a:xfrm>
            <a:off x="457200" y="2060848"/>
            <a:ext cx="8075240" cy="40653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s-HN" dirty="0"/>
          </a:p>
        </p:txBody>
      </p:sp>
      <p:sp>
        <p:nvSpPr>
          <p:cNvPr id="2" name="Marcador de contenido 1"/>
          <p:cNvSpPr>
            <a:spLocks noGrp="1"/>
          </p:cNvSpPr>
          <p:nvPr>
            <p:ph idx="1"/>
          </p:nvPr>
        </p:nvSpPr>
        <p:spPr>
          <a:xfrm>
            <a:off x="323528" y="188640"/>
            <a:ext cx="8640960" cy="5832649"/>
          </a:xfrm>
        </p:spPr>
        <p:txBody>
          <a:bodyPr>
            <a:normAutofit fontScale="85000" lnSpcReduction="20000"/>
          </a:bodyPr>
          <a:lstStyle/>
          <a:p>
            <a:pPr marL="0" indent="0">
              <a:buNone/>
            </a:pPr>
            <a:r>
              <a:rPr lang="es-MX" sz="2800" b="1" dirty="0" smtClean="0">
                <a:latin typeface="Cambria" panose="02040503050406030204" pitchFamily="18" charset="0"/>
              </a:rPr>
              <a:t>Formación de profesores: </a:t>
            </a:r>
            <a:r>
              <a:rPr lang="es-HN" sz="2800" dirty="0">
                <a:latin typeface="Cambria" panose="02040503050406030204" pitchFamily="18" charset="0"/>
              </a:rPr>
              <a:t>s</a:t>
            </a:r>
            <a:r>
              <a:rPr lang="es-HN" sz="2800" dirty="0" smtClean="0">
                <a:latin typeface="Cambria" panose="02040503050406030204" pitchFamily="18" charset="0"/>
              </a:rPr>
              <a:t>e </a:t>
            </a:r>
            <a:r>
              <a:rPr lang="es-HN" sz="2800" dirty="0">
                <a:latin typeface="Cambria" panose="02040503050406030204" pitchFamily="18" charset="0"/>
              </a:rPr>
              <a:t>brindará capacitación especializada en un nivel avanzado del idioma inglés a profesores seleccionados por cada una de las universidades socias </a:t>
            </a:r>
            <a:r>
              <a:rPr lang="es-ES" sz="2800" dirty="0">
                <a:latin typeface="Cambria" panose="02040503050406030204" pitchFamily="18" charset="0"/>
              </a:rPr>
              <a:t>de acuerdo con su área de enseñanza, teniendo como objetivo fortalecer sus capacidades para posteriormente impartir asignaturas en el idioma inglés, </a:t>
            </a:r>
            <a:r>
              <a:rPr lang="es-HN" sz="2800" dirty="0">
                <a:latin typeface="Cambria" panose="02040503050406030204" pitchFamily="18" charset="0"/>
              </a:rPr>
              <a:t>quienes a su vez tendrán la responsabilidad de apoyar a replicar la formación recibida dentro de su institución</a:t>
            </a:r>
            <a:r>
              <a:rPr lang="es-HN" sz="2800" dirty="0" smtClean="0">
                <a:latin typeface="Cambria" panose="02040503050406030204" pitchFamily="18" charset="0"/>
              </a:rPr>
              <a:t>.</a:t>
            </a:r>
          </a:p>
          <a:p>
            <a:pPr marL="0" indent="0">
              <a:buNone/>
            </a:pPr>
            <a:endParaRPr lang="es-HN" sz="2800" dirty="0">
              <a:latin typeface="Cambria" panose="02040503050406030204" pitchFamily="18" charset="0"/>
            </a:endParaRPr>
          </a:p>
          <a:p>
            <a:pPr marL="0" indent="0">
              <a:buNone/>
            </a:pPr>
            <a:r>
              <a:rPr lang="es-HN" sz="2800" dirty="0">
                <a:latin typeface="Cambria" panose="02040503050406030204" pitchFamily="18" charset="0"/>
              </a:rPr>
              <a:t> </a:t>
            </a:r>
            <a:r>
              <a:rPr lang="es-ES" sz="2800" b="1" i="1" dirty="0">
                <a:latin typeface="Cambria" panose="02040503050406030204" pitchFamily="18" charset="0"/>
              </a:rPr>
              <a:t>Pasantía para profesores:  </a:t>
            </a:r>
            <a:r>
              <a:rPr lang="es-HN" sz="2800" dirty="0">
                <a:latin typeface="Cambria" panose="02040503050406030204" pitchFamily="18" charset="0"/>
              </a:rPr>
              <a:t>Los profesores seleccionados podrán participar de una pasantía en una universidad de habla inglesa que ofrezca las asignaturas que se pretenden brindar en el idioma inglés para profundizar en un nivel técnico y a la vez practicar el idioma en un entorno de habla inglesa</a:t>
            </a:r>
            <a:r>
              <a:rPr lang="es-HN" sz="2800" dirty="0" smtClean="0">
                <a:latin typeface="Cambria" panose="02040503050406030204" pitchFamily="18" charset="0"/>
              </a:rPr>
              <a:t>.</a:t>
            </a:r>
            <a:endParaRPr lang="es-HN" dirty="0">
              <a:latin typeface="Cambria" panose="02040503050406030204" pitchFamily="18" charset="0"/>
            </a:endParaRPr>
          </a:p>
          <a:p>
            <a:pPr>
              <a:buFont typeface="Wingdings" panose="05000000000000000000" pitchFamily="2" charset="2"/>
              <a:buChar char="v"/>
            </a:pPr>
            <a:endParaRPr lang="es-MX" sz="2400" dirty="0" smtClean="0">
              <a:latin typeface="Cambria" panose="02040503050406030204" pitchFamily="18" charset="0"/>
            </a:endParaRPr>
          </a:p>
          <a:p>
            <a:pPr marL="0" indent="0">
              <a:buNone/>
            </a:pPr>
            <a:endParaRPr lang="es-HN" sz="2400" b="1" dirty="0">
              <a:latin typeface="Cambria" panose="02040503050406030204" pitchFamily="18" charset="0"/>
            </a:endParaRPr>
          </a:p>
          <a:p>
            <a:pPr marL="0" indent="0">
              <a:buNone/>
            </a:pPr>
            <a:endParaRPr lang="es-HN" dirty="0" smtClean="0">
              <a:latin typeface="Cambria" panose="02040503050406030204" pitchFamily="18" charset="0"/>
            </a:endParaRPr>
          </a:p>
          <a:p>
            <a:pPr marL="0" indent="0">
              <a:buNone/>
            </a:pPr>
            <a:r>
              <a:rPr lang="es-MX" dirty="0" smtClean="0"/>
              <a:t> </a:t>
            </a:r>
            <a:endParaRPr lang="es-HN" dirty="0"/>
          </a:p>
        </p:txBody>
      </p:sp>
    </p:spTree>
    <p:extLst>
      <p:ext uri="{BB962C8B-B14F-4D97-AF65-F5344CB8AC3E}">
        <p14:creationId xmlns:p14="http://schemas.microsoft.com/office/powerpoint/2010/main" val="1284581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TotalTime>
  <Words>700</Words>
  <Application>Microsoft Office PowerPoint</Application>
  <PresentationFormat>Presentación en pantalla (4:3)</PresentationFormat>
  <Paragraphs>98</Paragraphs>
  <Slides>13</Slides>
  <Notes>10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13</vt:i4>
      </vt:variant>
    </vt:vector>
  </HeadingPairs>
  <TitlesOfParts>
    <vt:vector size="22" baseType="lpstr">
      <vt:lpstr>Arial</vt:lpstr>
      <vt:lpstr>Calibri</vt:lpstr>
      <vt:lpstr>Calibri Light</vt:lpstr>
      <vt:lpstr>Cambria</vt:lpstr>
      <vt:lpstr>Garamond</vt:lpstr>
      <vt:lpstr>Tahoma</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         </vt:lpstr>
      <vt:lpstr>         </vt:lpstr>
      <vt:lpstr>         </vt:lpstr>
      <vt:lpstr>         </vt:lpstr>
      <vt:lpstr>         </vt:lpstr>
      <vt:lpstr>         </vt:lpstr>
      <vt:lpstr>         </vt:lpstr>
      <vt:lpstr>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María Barahona Paz</dc:creator>
  <cp:lastModifiedBy>DIC</cp:lastModifiedBy>
  <cp:revision>68</cp:revision>
  <dcterms:created xsi:type="dcterms:W3CDTF">2015-08-07T15:50:22Z</dcterms:created>
  <dcterms:modified xsi:type="dcterms:W3CDTF">2019-05-13T19:38:22Z</dcterms:modified>
</cp:coreProperties>
</file>